
<file path=[Content_Types].xml><?xml version="1.0" encoding="utf-8"?>
<Types xmlns="http://schemas.openxmlformats.org/package/2006/content-types">
  <Default Extension="fntdata" ContentType="application/x-fontdata"/>
  <Default Extension="gif" ContentType="image/gif"/>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PT Sans" panose="020B0503020203020204" pitchFamily="34" charset="77"/>
      <p:regular r:id="rId22"/>
      <p:bold r:id="rId23"/>
      <p:italic r:id="rId24"/>
      <p:boldItalic r:id="rId25"/>
    </p:embeddedFont>
    <p:embeddedFont>
      <p:font typeface="Roboto" panose="02000000000000000000" pitchFamily="2" charset="0"/>
      <p:regular r:id="rId26"/>
      <p:bold r:id="rId27"/>
      <p:italic r:id="rId28"/>
      <p:boldItalic r:id="rId29"/>
    </p:embeddedFont>
    <p:embeddedFont>
      <p:font typeface="Source Sans Pro" panose="020B050303040302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j0Y4W5vlMona6FPeJYudXxgB4Z5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C287C54-FEC2-4B1C-95A6-AA025F8AB7C6}">
  <a:tblStyle styleId="{2C287C54-FEC2-4B1C-95A6-AA025F8AB7C6}"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4684"/>
  </p:normalViewPr>
  <p:slideViewPr>
    <p:cSldViewPr snapToGrid="0">
      <p:cViewPr varScale="1">
        <p:scale>
          <a:sx n="106" d="100"/>
          <a:sy n="106" d="100"/>
        </p:scale>
        <p:origin x="552" y="176"/>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png>
</file>

<file path=ppt/media/image7.gif>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 name="Google Shape;46;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3ac7cbab9e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3ac7cbab9e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sz="10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3ac7cbab9e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3ac7cbab9e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sz="10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3ac7cbab9e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3ac7cbab9e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rgbClr val="434343"/>
              </a:buClr>
              <a:buSzPts val="1800"/>
              <a:buFont typeface="Source Sans Pro"/>
              <a:buChar char="●"/>
            </a:pPr>
            <a:r>
              <a:rPr lang="en-US" sz="1800">
                <a:solidFill>
                  <a:srgbClr val="434343"/>
                </a:solidFill>
                <a:latin typeface="Source Sans Pro"/>
                <a:ea typeface="Source Sans Pro"/>
                <a:cs typeface="Source Sans Pro"/>
                <a:sym typeface="Source Sans Pro"/>
              </a:rPr>
              <a:t>Static Tracking Model</a:t>
            </a:r>
            <a:endParaRPr sz="1800">
              <a:solidFill>
                <a:srgbClr val="434343"/>
              </a:solidFill>
              <a:latin typeface="Source Sans Pro"/>
              <a:ea typeface="Source Sans Pro"/>
              <a:cs typeface="Source Sans Pro"/>
              <a:sym typeface="Source Sans Pro"/>
            </a:endParaRPr>
          </a:p>
          <a:p>
            <a:pPr marL="914400" lvl="1" indent="-317500" algn="l" rtl="0">
              <a:lnSpc>
                <a:spcPct val="115000"/>
              </a:lnSpc>
              <a:spcBef>
                <a:spcPts val="0"/>
              </a:spcBef>
              <a:spcAft>
                <a:spcPts val="0"/>
              </a:spcAft>
              <a:buClr>
                <a:srgbClr val="434343"/>
              </a:buClr>
              <a:buSzPts val="1400"/>
              <a:buFont typeface="Calibri"/>
              <a:buChar char="○"/>
            </a:pPr>
            <a:r>
              <a:rPr lang="en-US" sz="1400">
                <a:solidFill>
                  <a:srgbClr val="434343"/>
                </a:solidFill>
                <a:latin typeface="Source Sans Pro"/>
                <a:ea typeface="Source Sans Pro"/>
                <a:cs typeface="Source Sans Pro"/>
                <a:sym typeface="Source Sans Pro"/>
              </a:rPr>
              <a:t>More accurate during afternoon</a:t>
            </a:r>
            <a:br>
              <a:rPr lang="en-US" sz="1400">
                <a:solidFill>
                  <a:srgbClr val="434343"/>
                </a:solidFill>
                <a:latin typeface="Source Sans Pro"/>
                <a:ea typeface="Source Sans Pro"/>
                <a:cs typeface="Source Sans Pro"/>
                <a:sym typeface="Source Sans Pro"/>
              </a:rPr>
            </a:br>
            <a:r>
              <a:rPr lang="en-US" sz="1400">
                <a:solidFill>
                  <a:srgbClr val="434343"/>
                </a:solidFill>
                <a:latin typeface="Source Sans Pro"/>
                <a:ea typeface="Source Sans Pro"/>
                <a:cs typeface="Source Sans Pro"/>
                <a:sym typeface="Source Sans Pro"/>
              </a:rPr>
              <a:t>than morning or midday</a:t>
            </a:r>
            <a:endParaRPr sz="1400">
              <a:solidFill>
                <a:srgbClr val="434343"/>
              </a:solidFill>
              <a:latin typeface="Source Sans Pro"/>
              <a:ea typeface="Source Sans Pro"/>
              <a:cs typeface="Source Sans Pro"/>
              <a:sym typeface="Source Sans Pro"/>
            </a:endParaRPr>
          </a:p>
          <a:p>
            <a:pPr marL="914400" lvl="1" indent="-317500" algn="l" rtl="0">
              <a:lnSpc>
                <a:spcPct val="115000"/>
              </a:lnSpc>
              <a:spcBef>
                <a:spcPts val="0"/>
              </a:spcBef>
              <a:spcAft>
                <a:spcPts val="0"/>
              </a:spcAft>
              <a:buClr>
                <a:srgbClr val="434343"/>
              </a:buClr>
              <a:buSzPts val="1400"/>
              <a:buFont typeface="Calibri"/>
              <a:buChar char="○"/>
            </a:pPr>
            <a:r>
              <a:rPr lang="en-US" sz="1400">
                <a:solidFill>
                  <a:srgbClr val="434343"/>
                </a:solidFill>
                <a:latin typeface="Source Sans Pro"/>
                <a:ea typeface="Source Sans Pro"/>
                <a:cs typeface="Source Sans Pro"/>
                <a:sym typeface="Source Sans Pro"/>
              </a:rPr>
              <a:t>More accurate in overcast conditions</a:t>
            </a:r>
            <a:br>
              <a:rPr lang="en-US" sz="1400">
                <a:solidFill>
                  <a:srgbClr val="434343"/>
                </a:solidFill>
                <a:latin typeface="Source Sans Pro"/>
                <a:ea typeface="Source Sans Pro"/>
                <a:cs typeface="Source Sans Pro"/>
                <a:sym typeface="Source Sans Pro"/>
              </a:rPr>
            </a:br>
            <a:r>
              <a:rPr lang="en-US" sz="1400">
                <a:solidFill>
                  <a:srgbClr val="434343"/>
                </a:solidFill>
                <a:latin typeface="Source Sans Pro"/>
                <a:ea typeface="Source Sans Pro"/>
                <a:cs typeface="Source Sans Pro"/>
                <a:sym typeface="Source Sans Pro"/>
              </a:rPr>
              <a:t>vs. clear conditions</a:t>
            </a:r>
            <a:endParaRPr sz="1400">
              <a:solidFill>
                <a:srgbClr val="434343"/>
              </a:solidFill>
              <a:latin typeface="Source Sans Pro"/>
              <a:ea typeface="Source Sans Pro"/>
              <a:cs typeface="Source Sans Pro"/>
              <a:sym typeface="Source Sans Pro"/>
            </a:endParaRPr>
          </a:p>
          <a:p>
            <a:pPr marL="914400" lvl="1" indent="-317500" algn="l" rtl="0">
              <a:lnSpc>
                <a:spcPct val="115000"/>
              </a:lnSpc>
              <a:spcBef>
                <a:spcPts val="0"/>
              </a:spcBef>
              <a:spcAft>
                <a:spcPts val="0"/>
              </a:spcAft>
              <a:buClr>
                <a:srgbClr val="434343"/>
              </a:buClr>
              <a:buSzPts val="1400"/>
              <a:buFont typeface="Calibri"/>
              <a:buChar char="○"/>
            </a:pPr>
            <a:r>
              <a:rPr lang="en-US" sz="1400">
                <a:solidFill>
                  <a:srgbClr val="434343"/>
                </a:solidFill>
                <a:latin typeface="Source Sans Pro"/>
                <a:ea typeface="Source Sans Pro"/>
                <a:cs typeface="Source Sans Pro"/>
                <a:sym typeface="Source Sans Pro"/>
              </a:rPr>
              <a:t>Did not meet intended ±1 car accuracy</a:t>
            </a:r>
            <a:endParaRPr sz="1400">
              <a:solidFill>
                <a:srgbClr val="434343"/>
              </a:solidFill>
              <a:latin typeface="Source Sans Pro"/>
              <a:ea typeface="Source Sans Pro"/>
              <a:cs typeface="Source Sans Pro"/>
              <a:sym typeface="Source Sans Pro"/>
            </a:endParaRPr>
          </a:p>
          <a:p>
            <a:pPr marL="457200" lvl="0" indent="-342900" algn="l" rtl="0">
              <a:lnSpc>
                <a:spcPct val="115000"/>
              </a:lnSpc>
              <a:spcBef>
                <a:spcPts val="0"/>
              </a:spcBef>
              <a:spcAft>
                <a:spcPts val="0"/>
              </a:spcAft>
              <a:buClr>
                <a:srgbClr val="434343"/>
              </a:buClr>
              <a:buSzPts val="1800"/>
              <a:buFont typeface="Calibri"/>
              <a:buChar char="●"/>
            </a:pPr>
            <a:r>
              <a:rPr lang="en-US" sz="1800">
                <a:solidFill>
                  <a:srgbClr val="434343"/>
                </a:solidFill>
                <a:latin typeface="Source Sans Pro"/>
                <a:ea typeface="Source Sans Pro"/>
                <a:cs typeface="Source Sans Pro"/>
                <a:sym typeface="Source Sans Pro"/>
              </a:rPr>
              <a:t>Dynamic Tracking</a:t>
            </a:r>
            <a:endParaRPr sz="1800">
              <a:solidFill>
                <a:srgbClr val="434343"/>
              </a:solidFill>
              <a:latin typeface="Source Sans Pro"/>
              <a:ea typeface="Source Sans Pro"/>
              <a:cs typeface="Source Sans Pro"/>
              <a:sym typeface="Source Sans Pro"/>
            </a:endParaRPr>
          </a:p>
          <a:p>
            <a:pPr marL="914400" lvl="1" indent="-317500" algn="l" rtl="0">
              <a:lnSpc>
                <a:spcPct val="115000"/>
              </a:lnSpc>
              <a:spcBef>
                <a:spcPts val="0"/>
              </a:spcBef>
              <a:spcAft>
                <a:spcPts val="0"/>
              </a:spcAft>
              <a:buClr>
                <a:srgbClr val="434343"/>
              </a:buClr>
              <a:buSzPts val="1400"/>
              <a:buFont typeface="Calibri"/>
              <a:buChar char="○"/>
            </a:pPr>
            <a:r>
              <a:rPr lang="en-US" sz="1400">
                <a:solidFill>
                  <a:srgbClr val="434343"/>
                </a:solidFill>
                <a:latin typeface="Source Sans Pro"/>
                <a:ea typeface="Source Sans Pro"/>
                <a:cs typeface="Source Sans Pro"/>
                <a:sym typeface="Source Sans Pro"/>
              </a:rPr>
              <a:t>Can only detect cars crossing virtual</a:t>
            </a:r>
            <a:br>
              <a:rPr lang="en-US" sz="1400">
                <a:solidFill>
                  <a:srgbClr val="434343"/>
                </a:solidFill>
                <a:latin typeface="Source Sans Pro"/>
                <a:ea typeface="Source Sans Pro"/>
                <a:cs typeface="Source Sans Pro"/>
                <a:sym typeface="Source Sans Pro"/>
              </a:rPr>
            </a:br>
            <a:r>
              <a:rPr lang="en-US" sz="1400">
                <a:solidFill>
                  <a:srgbClr val="434343"/>
                </a:solidFill>
                <a:latin typeface="Source Sans Pro"/>
                <a:ea typeface="Source Sans Pro"/>
                <a:cs typeface="Source Sans Pro"/>
                <a:sym typeface="Source Sans Pro"/>
              </a:rPr>
              <a:t>line at &lt; 3 mph </a:t>
            </a:r>
            <a:endParaRPr sz="10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8a733a95cff1c31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8a733a95cff1c3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800">
              <a:solidFill>
                <a:srgbClr val="434343"/>
              </a:solidFill>
              <a:latin typeface="Source Sans Pro"/>
              <a:ea typeface="Source Sans Pro"/>
              <a:cs typeface="Source Sans Pro"/>
              <a:sym typeface="Source Sans Pro"/>
            </a:endParaRPr>
          </a:p>
          <a:p>
            <a:pPr marL="0" lvl="0" indent="0" algn="l" rtl="0">
              <a:lnSpc>
                <a:spcPct val="115000"/>
              </a:lnSpc>
              <a:spcBef>
                <a:spcPts val="1200"/>
              </a:spcBef>
              <a:spcAft>
                <a:spcPts val="0"/>
              </a:spcAft>
              <a:buNone/>
            </a:pPr>
            <a:r>
              <a:rPr lang="en-US" sz="1800">
                <a:solidFill>
                  <a:srgbClr val="434343"/>
                </a:solidFill>
                <a:latin typeface="Source Sans Pro"/>
                <a:ea typeface="Source Sans Pro"/>
                <a:cs typeface="Source Sans Pro"/>
                <a:sym typeface="Source Sans Pro"/>
              </a:rPr>
              <a:t>Dynamic Tracking</a:t>
            </a:r>
            <a:endParaRPr sz="1800">
              <a:solidFill>
                <a:srgbClr val="434343"/>
              </a:solidFill>
              <a:latin typeface="Source Sans Pro"/>
              <a:ea typeface="Source Sans Pro"/>
              <a:cs typeface="Source Sans Pro"/>
              <a:sym typeface="Source Sans Pro"/>
            </a:endParaRPr>
          </a:p>
          <a:p>
            <a:pPr marL="914400" lvl="1" indent="-317500" algn="l" rtl="0">
              <a:lnSpc>
                <a:spcPct val="115000"/>
              </a:lnSpc>
              <a:spcBef>
                <a:spcPts val="1200"/>
              </a:spcBef>
              <a:spcAft>
                <a:spcPts val="0"/>
              </a:spcAft>
              <a:buClr>
                <a:srgbClr val="434343"/>
              </a:buClr>
              <a:buSzPts val="1400"/>
              <a:buFont typeface="Calibri"/>
              <a:buChar char="○"/>
            </a:pPr>
            <a:r>
              <a:rPr lang="en-US" sz="1400">
                <a:solidFill>
                  <a:srgbClr val="434343"/>
                </a:solidFill>
                <a:latin typeface="Source Sans Pro"/>
                <a:ea typeface="Source Sans Pro"/>
                <a:cs typeface="Source Sans Pro"/>
                <a:sym typeface="Source Sans Pro"/>
              </a:rPr>
              <a:t>Can only detect cars crossing virtual</a:t>
            </a:r>
            <a:br>
              <a:rPr lang="en-US" sz="1400">
                <a:solidFill>
                  <a:srgbClr val="434343"/>
                </a:solidFill>
                <a:latin typeface="Source Sans Pro"/>
                <a:ea typeface="Source Sans Pro"/>
                <a:cs typeface="Source Sans Pro"/>
                <a:sym typeface="Source Sans Pro"/>
              </a:rPr>
            </a:br>
            <a:r>
              <a:rPr lang="en-US" sz="1400">
                <a:solidFill>
                  <a:srgbClr val="434343"/>
                </a:solidFill>
                <a:latin typeface="Source Sans Pro"/>
                <a:ea typeface="Source Sans Pro"/>
                <a:cs typeface="Source Sans Pro"/>
                <a:sym typeface="Source Sans Pro"/>
              </a:rPr>
              <a:t>line at &lt; 3 mph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3ac7cbab9e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3ac7cbab9e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13:15-14</a:t>
            </a:r>
            <a:endParaRPr/>
          </a:p>
          <a:p>
            <a:pPr marL="0" lvl="0" indent="0" algn="l" rtl="0">
              <a:spcBef>
                <a:spcPts val="0"/>
              </a:spcBef>
              <a:spcAft>
                <a:spcPts val="0"/>
              </a:spcAft>
              <a:buNone/>
            </a:pPr>
            <a:endParaRPr/>
          </a:p>
          <a:p>
            <a:pPr marL="0" lvl="0" indent="0" algn="l" rtl="0">
              <a:spcBef>
                <a:spcPts val="0"/>
              </a:spcBef>
              <a:spcAft>
                <a:spcPts val="0"/>
              </a:spcAft>
              <a:buNone/>
            </a:pPr>
            <a:r>
              <a:rPr lang="en-US"/>
              <a:t>Due to the lended server and gifted cameras, all billed items only relate to the sign. Descoping of the pneumatic tubes and no ordering of server components still saved a substantial amount of money.</a:t>
            </a:r>
            <a:endParaRPr/>
          </a:p>
          <a:p>
            <a:pPr marL="0" lvl="0" indent="0" algn="l" rtl="0">
              <a:lnSpc>
                <a:spcPct val="115000"/>
              </a:lnSpc>
              <a:spcBef>
                <a:spcPts val="0"/>
              </a:spcBef>
              <a:spcAft>
                <a:spcPts val="1200"/>
              </a:spcAft>
              <a:buClr>
                <a:schemeClr val="dk1"/>
              </a:buClr>
              <a:buSzPts val="1100"/>
              <a:buFont typeface="Arial"/>
              <a:buNone/>
            </a:pPr>
            <a:r>
              <a:rPr lang="en-US" sz="1000">
                <a:solidFill>
                  <a:schemeClr val="dk1"/>
                </a:solidFill>
              </a:rPr>
              <a:t>We contacted Avigilon before being gifted the cameras. They quoted us </a:t>
            </a:r>
            <a:r>
              <a:rPr lang="en-US" sz="1150">
                <a:solidFill>
                  <a:srgbClr val="242424"/>
                </a:solidFill>
                <a:highlight>
                  <a:srgbClr val="FFFFFF"/>
                </a:highlight>
                <a:latin typeface="Roboto"/>
                <a:ea typeface="Roboto"/>
                <a:cs typeface="Roboto"/>
                <a:sym typeface="Roboto"/>
              </a:rPr>
              <a:t>The 2.0C-H6M-D1-IR  has an MSRP price of $ 441.00.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8a733a95cff1c31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8a733a95cff1c3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000">
                <a:solidFill>
                  <a:srgbClr val="434343"/>
                </a:solidFill>
                <a:latin typeface="Source Sans Pro"/>
                <a:ea typeface="Source Sans Pro"/>
                <a:cs typeface="Source Sans Pro"/>
                <a:sym typeface="Source Sans Pro"/>
              </a:rPr>
              <a:t>14-15</a:t>
            </a:r>
            <a:endParaRPr sz="1000">
              <a:solidFill>
                <a:srgbClr val="434343"/>
              </a:solidFill>
              <a:latin typeface="Source Sans Pro"/>
              <a:ea typeface="Source Sans Pro"/>
              <a:cs typeface="Source Sans Pro"/>
              <a:sym typeface="Source Sans Pro"/>
            </a:endParaRPr>
          </a:p>
          <a:p>
            <a:pPr marL="0" lvl="0" indent="0" algn="l" rtl="0">
              <a:lnSpc>
                <a:spcPct val="115000"/>
              </a:lnSpc>
              <a:spcBef>
                <a:spcPts val="1200"/>
              </a:spcBef>
              <a:spcAft>
                <a:spcPts val="0"/>
              </a:spcAft>
              <a:buNone/>
            </a:pPr>
            <a:r>
              <a:rPr lang="en-US" sz="1000">
                <a:solidFill>
                  <a:srgbClr val="434343"/>
                </a:solidFill>
                <a:latin typeface="Source Sans Pro"/>
                <a:ea typeface="Source Sans Pro"/>
                <a:cs typeface="Source Sans Pro"/>
                <a:sym typeface="Source Sans Pro"/>
              </a:rPr>
              <a:t>Outdoor Implementation for future iterations</a:t>
            </a:r>
            <a:endParaRPr sz="1000">
              <a:solidFill>
                <a:srgbClr val="434343"/>
              </a:solidFill>
              <a:latin typeface="Source Sans Pro"/>
              <a:ea typeface="Source Sans Pro"/>
              <a:cs typeface="Source Sans Pro"/>
              <a:sym typeface="Source Sans Pro"/>
            </a:endParaRPr>
          </a:p>
          <a:p>
            <a:pPr marL="914400" lvl="1" indent="-292100" algn="l" rtl="0">
              <a:lnSpc>
                <a:spcPct val="115000"/>
              </a:lnSpc>
              <a:spcBef>
                <a:spcPts val="1200"/>
              </a:spcBef>
              <a:spcAft>
                <a:spcPts val="0"/>
              </a:spcAft>
              <a:buClr>
                <a:srgbClr val="434343"/>
              </a:buClr>
              <a:buSzPts val="1000"/>
              <a:buFont typeface="Calibri"/>
              <a:buChar char="○"/>
            </a:pPr>
            <a:r>
              <a:rPr lang="en-US" sz="1000">
                <a:solidFill>
                  <a:srgbClr val="434343"/>
                </a:solidFill>
                <a:latin typeface="Source Sans Pro"/>
                <a:ea typeface="Source Sans Pro"/>
                <a:cs typeface="Source Sans Pro"/>
                <a:sym typeface="Source Sans Pro"/>
              </a:rPr>
              <a:t>Upgrade server to run CUDA-enabled YOLOv3 on NVIDIA GPU</a:t>
            </a:r>
            <a:endParaRPr sz="1000">
              <a:solidFill>
                <a:srgbClr val="434343"/>
              </a:solidFill>
              <a:latin typeface="Source Sans Pro"/>
              <a:ea typeface="Source Sans Pro"/>
              <a:cs typeface="Source Sans Pro"/>
              <a:sym typeface="Source Sans Pro"/>
            </a:endParaRPr>
          </a:p>
          <a:p>
            <a:pPr marL="914400" lvl="1" indent="-292100" algn="l" rtl="0">
              <a:lnSpc>
                <a:spcPct val="115000"/>
              </a:lnSpc>
              <a:spcBef>
                <a:spcPts val="0"/>
              </a:spcBef>
              <a:spcAft>
                <a:spcPts val="0"/>
              </a:spcAft>
              <a:buClr>
                <a:srgbClr val="434343"/>
              </a:buClr>
              <a:buSzPts val="1000"/>
              <a:buFont typeface="Calibri"/>
              <a:buChar char="○"/>
            </a:pPr>
            <a:r>
              <a:rPr lang="en-US" sz="1000">
                <a:solidFill>
                  <a:srgbClr val="434343"/>
                </a:solidFill>
                <a:latin typeface="Source Sans Pro"/>
                <a:ea typeface="Source Sans Pro"/>
                <a:cs typeface="Source Sans Pro"/>
                <a:sym typeface="Source Sans Pro"/>
              </a:rPr>
              <a:t>Weatherproof and electrically secure sign for outdoor use</a:t>
            </a:r>
            <a:endParaRPr sz="1000">
              <a:solidFill>
                <a:srgbClr val="434343"/>
              </a:solidFill>
              <a:latin typeface="Source Sans Pro"/>
              <a:ea typeface="Source Sans Pro"/>
              <a:cs typeface="Source Sans Pro"/>
              <a:sym typeface="Source Sans Pro"/>
            </a:endParaRPr>
          </a:p>
          <a:p>
            <a:pPr marL="914400" lvl="1" indent="-292100" algn="l" rtl="0">
              <a:lnSpc>
                <a:spcPct val="115000"/>
              </a:lnSpc>
              <a:spcBef>
                <a:spcPts val="0"/>
              </a:spcBef>
              <a:spcAft>
                <a:spcPts val="0"/>
              </a:spcAft>
              <a:buClr>
                <a:srgbClr val="434343"/>
              </a:buClr>
              <a:buSzPts val="1000"/>
              <a:buFont typeface="Calibri"/>
              <a:buChar char="○"/>
            </a:pPr>
            <a:r>
              <a:rPr lang="en-US" sz="1000">
                <a:solidFill>
                  <a:srgbClr val="434343"/>
                </a:solidFill>
                <a:latin typeface="Source Sans Pro"/>
                <a:ea typeface="Source Sans Pro"/>
                <a:cs typeface="Source Sans Pro"/>
                <a:sym typeface="Source Sans Pro"/>
              </a:rPr>
              <a:t>Implement wireless communication between cameras, server, sign, and remote database</a:t>
            </a:r>
            <a:endParaRPr sz="1000">
              <a:solidFill>
                <a:srgbClr val="434343"/>
              </a:solidFill>
              <a:latin typeface="Source Sans Pro"/>
              <a:ea typeface="Source Sans Pro"/>
              <a:cs typeface="Source Sans Pro"/>
              <a:sym typeface="Source Sans Pro"/>
            </a:endParaRPr>
          </a:p>
          <a:p>
            <a:pPr marL="914400" lvl="1" indent="-292100" algn="l" rtl="0">
              <a:lnSpc>
                <a:spcPct val="115000"/>
              </a:lnSpc>
              <a:spcBef>
                <a:spcPts val="0"/>
              </a:spcBef>
              <a:spcAft>
                <a:spcPts val="0"/>
              </a:spcAft>
              <a:buClr>
                <a:srgbClr val="434343"/>
              </a:buClr>
              <a:buSzPts val="1000"/>
              <a:buFont typeface="Calibri"/>
              <a:buChar char="○"/>
            </a:pPr>
            <a:r>
              <a:rPr lang="en-US" sz="1000">
                <a:solidFill>
                  <a:srgbClr val="434343"/>
                </a:solidFill>
                <a:latin typeface="Source Sans Pro"/>
                <a:ea typeface="Source Sans Pro"/>
                <a:cs typeface="Source Sans Pro"/>
                <a:sym typeface="Source Sans Pro"/>
              </a:rPr>
              <a:t>Design a solar-based energy source for cameras and sign</a:t>
            </a:r>
            <a:endParaRPr sz="1000">
              <a:solidFill>
                <a:srgbClr val="434343"/>
              </a:solidFill>
              <a:latin typeface="Source Sans Pro"/>
              <a:ea typeface="Source Sans Pro"/>
              <a:cs typeface="Source Sans Pro"/>
              <a:sym typeface="Source Sans Pro"/>
            </a:endParaRPr>
          </a:p>
          <a:p>
            <a:pPr marL="914400" lvl="1" indent="-292100" algn="l" rtl="0">
              <a:lnSpc>
                <a:spcPct val="115000"/>
              </a:lnSpc>
              <a:spcBef>
                <a:spcPts val="0"/>
              </a:spcBef>
              <a:spcAft>
                <a:spcPts val="0"/>
              </a:spcAft>
              <a:buClr>
                <a:srgbClr val="434343"/>
              </a:buClr>
              <a:buSzPts val="1000"/>
              <a:buFont typeface="Calibri"/>
              <a:buChar char="○"/>
            </a:pPr>
            <a:r>
              <a:rPr lang="en-US" sz="1000">
                <a:solidFill>
                  <a:srgbClr val="434343"/>
                </a:solidFill>
                <a:latin typeface="Source Sans Pro"/>
                <a:ea typeface="Source Sans Pro"/>
                <a:cs typeface="Source Sans Pro"/>
                <a:sym typeface="Source Sans Pro"/>
              </a:rPr>
              <a:t>Install safety casing over cameras</a:t>
            </a:r>
            <a:endParaRPr sz="1000">
              <a:solidFill>
                <a:srgbClr val="434343"/>
              </a:solidFill>
              <a:latin typeface="Source Sans Pro"/>
              <a:ea typeface="Source Sans Pro"/>
              <a:cs typeface="Source Sans Pro"/>
              <a:sym typeface="Source Sans Pro"/>
            </a:endParaRPr>
          </a:p>
          <a:p>
            <a:pPr marL="914400" lvl="1" indent="-292100" algn="l" rtl="0">
              <a:lnSpc>
                <a:spcPct val="115000"/>
              </a:lnSpc>
              <a:spcBef>
                <a:spcPts val="0"/>
              </a:spcBef>
              <a:spcAft>
                <a:spcPts val="0"/>
              </a:spcAft>
              <a:buClr>
                <a:srgbClr val="434343"/>
              </a:buClr>
              <a:buSzPts val="1000"/>
              <a:buFont typeface="Source Sans Pro"/>
              <a:buChar char="○"/>
            </a:pPr>
            <a:r>
              <a:rPr lang="en-US" sz="1000">
                <a:solidFill>
                  <a:srgbClr val="434343"/>
                </a:solidFill>
                <a:latin typeface="Source Sans Pro"/>
                <a:ea typeface="Source Sans Pro"/>
                <a:cs typeface="Source Sans Pro"/>
                <a:sym typeface="Source Sans Pro"/>
              </a:rPr>
              <a:t>Ensure that these cameras require as little maintenance as possible</a:t>
            </a:r>
            <a:endParaRPr sz="1000">
              <a:solidFill>
                <a:srgbClr val="434343"/>
              </a:solidFill>
              <a:latin typeface="Source Sans Pro"/>
              <a:ea typeface="Source Sans Pro"/>
              <a:cs typeface="Source Sans Pro"/>
              <a:sym typeface="Source Sans Pr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23ac7cbab9e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23ac7cbab9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US" sz="1000">
                <a:solidFill>
                  <a:srgbClr val="434343"/>
                </a:solidFill>
                <a:latin typeface="Source Sans Pro"/>
                <a:ea typeface="Source Sans Pro"/>
                <a:cs typeface="Source Sans Pro"/>
                <a:sym typeface="Source Sans Pro"/>
              </a:rPr>
              <a:t>I can admit from personal experience that as a student, I want to park as close to my buildings as possible, even though I know walking is good for me. However, this want is not only shared by me but by hundreds of students every day. Therefore, the red parking spots that are closer to the center of campus, such as the library lot, the Pennebaker Hall lot, and the Bell Hall lot, fill up very quickly, and you’d think that we’d know this and decide to park in lots on the outskirts of campus, but we hold onto the little hope that there is an available spot magically appears. However, if there isn’t any, then precious minutes to get to class are wasted, potentially causing tardiness and frustration. Therefore, our project, a parking monitoring system, aims to assist students to know the availability of spots in lots across campus.</a:t>
            </a:r>
            <a:endParaRPr sz="1000">
              <a:solidFill>
                <a:srgbClr val="434343"/>
              </a:solidFill>
              <a:latin typeface="Source Sans Pro"/>
              <a:ea typeface="Source Sans Pro"/>
              <a:cs typeface="Source Sans Pro"/>
              <a:sym typeface="Source Sans Pr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3ac7cbab9e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3ac7cbab9e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000" dirty="0"/>
              <a:t>We originally intended to implement an entire seven-camera system on the Bell Hall lot.</a:t>
            </a:r>
            <a:endParaRPr sz="1000" dirty="0"/>
          </a:p>
          <a:p>
            <a:pPr marL="0" lvl="0" indent="0" algn="l" rtl="0">
              <a:lnSpc>
                <a:spcPct val="115000"/>
              </a:lnSpc>
              <a:spcBef>
                <a:spcPts val="1200"/>
              </a:spcBef>
              <a:spcAft>
                <a:spcPts val="0"/>
              </a:spcAft>
              <a:buNone/>
            </a:pPr>
            <a:r>
              <a:rPr lang="en-US" sz="1000" dirty="0"/>
              <a:t>Parking lot -&gt; divided into sectors, each sector with a different type of tracking (either static tracking or dynamic tracking), reason for sectors is we wanted to avoid cars from being too far away and not having enough pixels to be properly seen by the cameras and AI algorithm</a:t>
            </a:r>
            <a:endParaRPr sz="1000" dirty="0"/>
          </a:p>
          <a:p>
            <a:pPr marL="0" lvl="0" indent="0" algn="l" rtl="0">
              <a:lnSpc>
                <a:spcPct val="115000"/>
              </a:lnSpc>
              <a:spcBef>
                <a:spcPts val="1200"/>
              </a:spcBef>
              <a:spcAft>
                <a:spcPts val="0"/>
              </a:spcAft>
              <a:buNone/>
            </a:pPr>
            <a:r>
              <a:rPr lang="en-US" sz="1000" dirty="0"/>
              <a:t> -&gt; For lots in which a light post has an unobstructed view of spots and cars in the frame are close enough to have a sufficient pixel resolution, these sectors will be statically tracked. Static tracking just counts the number of cars that are parked.</a:t>
            </a:r>
            <a:endParaRPr sz="1000" dirty="0"/>
          </a:p>
          <a:p>
            <a:pPr marL="0" lvl="0" indent="0" algn="l" rtl="0">
              <a:lnSpc>
                <a:spcPct val="115000"/>
              </a:lnSpc>
              <a:spcBef>
                <a:spcPts val="1200"/>
              </a:spcBef>
              <a:spcAft>
                <a:spcPts val="0"/>
              </a:spcAft>
              <a:buClr>
                <a:schemeClr val="dk1"/>
              </a:buClr>
              <a:buSzPts val="1100"/>
              <a:buFont typeface="Arial"/>
              <a:buNone/>
            </a:pPr>
            <a:r>
              <a:rPr lang="en-US" sz="1000" dirty="0">
                <a:solidFill>
                  <a:schemeClr val="dk1"/>
                </a:solidFill>
              </a:rPr>
              <a:t> -&gt; For lots in which a light post have an obstructed view of spots and are too far away from certain spots, these sectors will be dynamically tracked. Dynamic tracking counts the cars that enter or exit the entrance. Direction will be noted in order to determine this.  </a:t>
            </a:r>
            <a:endParaRPr sz="1000" dirty="0"/>
          </a:p>
          <a:p>
            <a:pPr marL="0" lvl="0" indent="0" algn="l" rtl="0">
              <a:lnSpc>
                <a:spcPct val="115000"/>
              </a:lnSpc>
              <a:spcBef>
                <a:spcPts val="1200"/>
              </a:spcBef>
              <a:spcAft>
                <a:spcPts val="0"/>
              </a:spcAft>
              <a:buNone/>
            </a:pPr>
            <a:r>
              <a:rPr lang="en-US" sz="1000" dirty="0"/>
              <a:t>Cameras -&gt; will be installed up high on light posts unless the light post is covered by a tree (6b). These will be powered via solar power, and they will be adequately cased for weatherproofing, vandalism and bird proofing, and simply bracing the elements. They will send image frames wirelessly (via Wi-Fi) to a server for image processing.</a:t>
            </a:r>
            <a:endParaRPr sz="1000" dirty="0"/>
          </a:p>
          <a:p>
            <a:pPr marL="0" lvl="0" indent="0" algn="l" rtl="0">
              <a:lnSpc>
                <a:spcPct val="115000"/>
              </a:lnSpc>
              <a:spcBef>
                <a:spcPts val="1200"/>
              </a:spcBef>
              <a:spcAft>
                <a:spcPts val="0"/>
              </a:spcAft>
              <a:buNone/>
            </a:pPr>
            <a:r>
              <a:rPr lang="en-US" sz="1000" dirty="0"/>
              <a:t>Server -&gt; House the AI algorithms that process images to obtain the number of cars from the various video feeds, which are received wirelessly. Images and videos will not be stored. Server will send this data to a remote database connected to a mobile application that students can view before they head to campus as well as an outdoor sign, similar to those at an airport parking lot, that indicates the number of available spots as the students enter the lot.</a:t>
            </a:r>
            <a:endParaRPr sz="1000" dirty="0"/>
          </a:p>
          <a:p>
            <a:pPr marL="0" lvl="0" indent="0" algn="l" rtl="0">
              <a:lnSpc>
                <a:spcPct val="115000"/>
              </a:lnSpc>
              <a:spcBef>
                <a:spcPts val="1200"/>
              </a:spcBef>
              <a:spcAft>
                <a:spcPts val="0"/>
              </a:spcAft>
              <a:buNone/>
            </a:pPr>
            <a:r>
              <a:rPr lang="en-US" sz="1000" dirty="0"/>
              <a:t>We did originally design this system with pneumatic road tubes at entrances, as you can see, to validate the camera data. However, after a cost-benefit analysis, we removed this system since we would have to experimentally validate the accuracy of the cameras and image processing. More so, the dynamic tracking performs the same function as the road tubes. </a:t>
            </a:r>
            <a:endParaRPr sz="1000" dirty="0"/>
          </a:p>
          <a:p>
            <a:pPr marL="0" lvl="0" indent="0" algn="l" rtl="0">
              <a:lnSpc>
                <a:spcPct val="115000"/>
              </a:lnSpc>
              <a:spcBef>
                <a:spcPts val="1200"/>
              </a:spcBef>
              <a:spcAft>
                <a:spcPts val="1200"/>
              </a:spcAft>
              <a:buNone/>
            </a:pPr>
            <a:r>
              <a:rPr lang="en-US" sz="1000" dirty="0"/>
              <a:t>Cost Benefit Analysis -&gt; </a:t>
            </a:r>
            <a:r>
              <a:rPr lang="en-US" sz="1200" dirty="0">
                <a:solidFill>
                  <a:schemeClr val="dk1"/>
                </a:solidFill>
                <a:latin typeface="Times New Roman"/>
                <a:ea typeface="Times New Roman"/>
                <a:cs typeface="Times New Roman"/>
                <a:sym typeface="Times New Roman"/>
              </a:rPr>
              <a:t>The secondary acquisition system's purpose is to act as the ground truth for the primary acquisition system. A ground truth system is one that acts as the reference point to another system. The reference point we are comparing in our system is the “vehicle count” inside the lot. Having said this we would still had to have done validation tests on the camera “vehicle count” data. The price for implementing three pneumatic road tube systems would be roughly 650.00.</a:t>
            </a:r>
            <a:endParaRPr sz="10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23ac7cbab9e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23ac7cbab9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sz="10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3ac7cbab9e_0_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3ac7cbab9e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000" dirty="0"/>
              <a:t>It is very difficult to find cheap outdoor cameras that have little abstraction to obtain video footage (as in you can directly access footage without an intermediary software) and have a good field of view and a good resolution. These cameras would have cost us up to thousands of dollars. </a:t>
            </a:r>
            <a:endParaRPr sz="1000" dirty="0"/>
          </a:p>
          <a:p>
            <a:pPr marL="0" lvl="0" indent="0" algn="l" rtl="0">
              <a:lnSpc>
                <a:spcPct val="115000"/>
              </a:lnSpc>
              <a:spcBef>
                <a:spcPts val="1200"/>
              </a:spcBef>
              <a:spcAft>
                <a:spcPts val="1200"/>
              </a:spcAft>
              <a:buNone/>
            </a:pPr>
            <a:r>
              <a:rPr lang="en-US" sz="1000" dirty="0"/>
              <a:t>ONVIF, RTSP - ONVIF is a standardized method to communicate to IP surveillance cameras with servers, etc.  RTSP is a protocol that allows for video and audio streaming over a network. The camera should be able to support ONVIF, RTSP, or both.</a:t>
            </a:r>
            <a:br>
              <a:rPr lang="en-US" sz="1000" dirty="0"/>
            </a:br>
            <a:br>
              <a:rPr lang="en-US" sz="1000" dirty="0"/>
            </a:br>
            <a:r>
              <a:rPr lang="en-US" sz="1000" dirty="0" err="1"/>
              <a:t>Contraints</a:t>
            </a:r>
            <a:r>
              <a:rPr lang="en-US" sz="1000" dirty="0"/>
              <a:t>: </a:t>
            </a:r>
            <a:r>
              <a:rPr lang="en-US" sz="1000" dirty="0">
                <a:solidFill>
                  <a:schemeClr val="dk1"/>
                </a:solidFill>
              </a:rPr>
              <a:t>IEEE 802.3af about POE, 100base-tx</a:t>
            </a:r>
            <a:endParaRPr sz="10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3ac7cbab9e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3ac7cbab9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sz="10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3ac7cbab9e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3ac7cbab9e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endParaRPr sz="10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3ac7cbab9e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3ac7cbab9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US" sz="1000"/>
              <a:t>We provide the data to the remote database from the server</a:t>
            </a:r>
            <a:endParaRPr sz="10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3ac7cbab9e_0_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3ac7cbab9e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000"/>
              <a:t>We did design a server suited for the AI processing; however, because such as server would cost $800, we wanted to obtain a server to demonstrate functionality of the algorithms. The server was Linux.</a:t>
            </a:r>
            <a:endParaRPr sz="1000"/>
          </a:p>
          <a:p>
            <a:pPr marL="0" lvl="0" indent="0" algn="l" rtl="0">
              <a:lnSpc>
                <a:spcPct val="115000"/>
              </a:lnSpc>
              <a:spcBef>
                <a:spcPts val="1200"/>
              </a:spcBef>
              <a:spcAft>
                <a:spcPts val="1200"/>
              </a:spcAft>
              <a:buNone/>
            </a:pPr>
            <a:r>
              <a:rPr lang="en-US" sz="1000"/>
              <a:t>YOLOv3 - real-time object detection algorithm, has very fast inference time if run on a NVIDIA GPU with CUDA cores, good accuracy and great for real-time applications. This was the one that the CS team was most familiar with as well. This was interfaced with OpenCV, which is a free and open-source computer vision library that allows for easy interfacing between the AI and the cameras.</a:t>
            </a:r>
            <a:endParaRPr sz="100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ustom Layout">
  <p:cSld name="Custom Layout">
    <p:bg>
      <p:bgPr>
        <a:blipFill>
          <a:blip r:embed="rId2">
            <a:alphaModFix/>
          </a:blip>
          <a:stretch>
            <a:fillRect/>
          </a:stretch>
        </a:blipFill>
        <a:effectLst/>
      </p:bgPr>
    </p:bg>
    <p:spTree>
      <p:nvGrpSpPr>
        <p:cNvPr id="1"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6"/>
        <p:cNvGrpSpPr/>
        <p:nvPr/>
      </p:nvGrpSpPr>
      <p:grpSpPr>
        <a:xfrm>
          <a:off x="0" y="0"/>
          <a:ext cx="0" cy="0"/>
          <a:chOff x="0" y="0"/>
          <a:chExt cx="0" cy="0"/>
        </a:xfrm>
      </p:grpSpPr>
      <p:sp>
        <p:nvSpPr>
          <p:cNvPr id="37" name="Google Shape;37;p1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T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6"/>
          <p:cNvSpPr>
            <a:spLocks noGrp="1"/>
          </p:cNvSpPr>
          <p:nvPr>
            <p:ph type="pic" idx="2"/>
          </p:nvPr>
        </p:nvSpPr>
        <p:spPr>
          <a:xfrm>
            <a:off x="5183188" y="987425"/>
            <a:ext cx="6172200" cy="4873625"/>
          </a:xfrm>
          <a:prstGeom prst="rect">
            <a:avLst/>
          </a:prstGeom>
          <a:noFill/>
          <a:ln>
            <a:noFill/>
          </a:ln>
        </p:spPr>
      </p:sp>
      <p:sp>
        <p:nvSpPr>
          <p:cNvPr id="39" name="Google Shape;39;p1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0"/>
        <p:cNvGrpSpPr/>
        <p:nvPr/>
      </p:nvGrpSpPr>
      <p:grpSpPr>
        <a:xfrm>
          <a:off x="0" y="0"/>
          <a:ext cx="0" cy="0"/>
          <a:chOff x="0" y="0"/>
          <a:chExt cx="0" cy="0"/>
        </a:xfrm>
      </p:grpSpPr>
      <p:sp>
        <p:nvSpPr>
          <p:cNvPr id="41" name="Google Shape;41;g23ac7cbab9e_0_69"/>
          <p:cNvSpPr txBox="1">
            <a:spLocks noGrp="1"/>
          </p:cNvSpPr>
          <p:nvPr>
            <p:ph type="title"/>
          </p:nvPr>
        </p:nvSpPr>
        <p:spPr>
          <a:xfrm>
            <a:off x="415600" y="593367"/>
            <a:ext cx="11360700" cy="831300"/>
          </a:xfrm>
          <a:prstGeom prst="rect">
            <a:avLst/>
          </a:prstGeom>
        </p:spPr>
        <p:txBody>
          <a:bodyPr spcFirstLastPara="1" wrap="square" lIns="91425" tIns="45700" rIns="91425" bIns="45700" anchor="ctr" anchorCtr="0">
            <a:normAutofit/>
          </a:bodyPr>
          <a:lstStyle>
            <a:lvl1pPr lvl="0" rtl="0">
              <a:spcBef>
                <a:spcPts val="0"/>
              </a:spcBef>
              <a:spcAft>
                <a:spcPts val="0"/>
              </a:spcAft>
              <a:buSzPts val="4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2" name="Google Shape;42;g23ac7cbab9e_0_69"/>
          <p:cNvSpPr txBox="1">
            <a:spLocks noGrp="1"/>
          </p:cNvSpPr>
          <p:nvPr>
            <p:ph type="body" idx="1"/>
          </p:nvPr>
        </p:nvSpPr>
        <p:spPr>
          <a:xfrm>
            <a:off x="415600" y="1536633"/>
            <a:ext cx="11360700" cy="4555200"/>
          </a:xfrm>
          <a:prstGeom prst="rect">
            <a:avLst/>
          </a:prstGeom>
        </p:spPr>
        <p:txBody>
          <a:bodyPr spcFirstLastPara="1" wrap="square" lIns="91425" tIns="45700" rIns="91425" bIns="45700" anchor="t" anchorCtr="0">
            <a:normAutofit/>
          </a:bodyPr>
          <a:lstStyle>
            <a:lvl1pPr marL="457200" lvl="0" indent="-406400" rtl="0">
              <a:spcBef>
                <a:spcPts val="1000"/>
              </a:spcBef>
              <a:spcAft>
                <a:spcPts val="0"/>
              </a:spcAft>
              <a:buSzPts val="2800"/>
              <a:buChar char="•"/>
              <a:defRPr/>
            </a:lvl1pPr>
            <a:lvl2pPr marL="914400" lvl="1" indent="-381000" rtl="0">
              <a:spcBef>
                <a:spcPts val="500"/>
              </a:spcBef>
              <a:spcAft>
                <a:spcPts val="0"/>
              </a:spcAft>
              <a:buSzPts val="2400"/>
              <a:buChar char="•"/>
              <a:defRPr/>
            </a:lvl2pPr>
            <a:lvl3pPr marL="1371600" lvl="2" indent="-355600" rtl="0">
              <a:spcBef>
                <a:spcPts val="500"/>
              </a:spcBef>
              <a:spcAft>
                <a:spcPts val="0"/>
              </a:spcAft>
              <a:buSzPts val="2000"/>
              <a:buChar char="•"/>
              <a:defRPr/>
            </a:lvl3pPr>
            <a:lvl4pPr marL="1828800" lvl="3" indent="-342900" rtl="0">
              <a:spcBef>
                <a:spcPts val="500"/>
              </a:spcBef>
              <a:spcAft>
                <a:spcPts val="0"/>
              </a:spcAft>
              <a:buSzPts val="1800"/>
              <a:buChar char="•"/>
              <a:defRPr/>
            </a:lvl4pPr>
            <a:lvl5pPr marL="2286000" lvl="4" indent="-342900" rtl="0">
              <a:spcBef>
                <a:spcPts val="500"/>
              </a:spcBef>
              <a:spcAft>
                <a:spcPts val="0"/>
              </a:spcAft>
              <a:buSzPts val="1800"/>
              <a:buChar char="•"/>
              <a:defRPr/>
            </a:lvl5pPr>
            <a:lvl6pPr marL="2743200" lvl="5" indent="-342900" rtl="0">
              <a:spcBef>
                <a:spcPts val="500"/>
              </a:spcBef>
              <a:spcAft>
                <a:spcPts val="0"/>
              </a:spcAft>
              <a:buSzPts val="1800"/>
              <a:buChar char="•"/>
              <a:defRPr/>
            </a:lvl6pPr>
            <a:lvl7pPr marL="3200400" lvl="6" indent="-342900" rtl="0">
              <a:spcBef>
                <a:spcPts val="500"/>
              </a:spcBef>
              <a:spcAft>
                <a:spcPts val="0"/>
              </a:spcAft>
              <a:buSzPts val="1800"/>
              <a:buChar char="•"/>
              <a:defRPr/>
            </a:lvl7pPr>
            <a:lvl8pPr marL="3657600" lvl="7" indent="-342900" rtl="0">
              <a:spcBef>
                <a:spcPts val="500"/>
              </a:spcBef>
              <a:spcAft>
                <a:spcPts val="0"/>
              </a:spcAft>
              <a:buSzPts val="1800"/>
              <a:buChar char="•"/>
              <a:defRPr/>
            </a:lvl8pPr>
            <a:lvl9pPr marL="4114800" lvl="8" indent="-342900" rtl="0">
              <a:spcBef>
                <a:spcPts val="500"/>
              </a:spcBef>
              <a:spcAft>
                <a:spcPts val="0"/>
              </a:spcAft>
              <a:buSzPts val="1800"/>
              <a:buChar char="•"/>
              <a:defRPr/>
            </a:lvl9pPr>
          </a:lstStyle>
          <a:p>
            <a:endParaRPr/>
          </a:p>
        </p:txBody>
      </p:sp>
      <p:sp>
        <p:nvSpPr>
          <p:cNvPr id="43" name="Google Shape;43;g23ac7cbab9e_0_69"/>
          <p:cNvSpPr txBox="1">
            <a:spLocks noGrp="1"/>
          </p:cNvSpPr>
          <p:nvPr>
            <p:ph type="sldNum" idx="12"/>
          </p:nvPr>
        </p:nvSpPr>
        <p:spPr>
          <a:xfrm>
            <a:off x="11330666" y="6251679"/>
            <a:ext cx="731700" cy="524700"/>
          </a:xfrm>
          <a:prstGeom prst="rect">
            <a:avLst/>
          </a:prstGeom>
          <a:noFill/>
          <a:ln>
            <a:noFill/>
          </a:ln>
        </p:spPr>
        <p:txBody>
          <a:bodyPr spcFirstLastPara="1" wrap="square" lIns="121900" tIns="121900" rIns="121900" bIns="121900" anchor="ctr" anchorCtr="0">
            <a:noAutofit/>
          </a:bodyPr>
          <a:lstStyle>
            <a:lvl1pPr lvl="0" rtl="0">
              <a:buNone/>
              <a:defRPr sz="1900"/>
            </a:lvl1pPr>
            <a:lvl2pPr lvl="1" rtl="0">
              <a:buNone/>
              <a:defRPr sz="1900"/>
            </a:lvl2pPr>
            <a:lvl3pPr lvl="2" rtl="0">
              <a:buNone/>
              <a:defRPr sz="1900"/>
            </a:lvl3pPr>
            <a:lvl4pPr lvl="3" rtl="0">
              <a:buNone/>
              <a:defRPr sz="1900"/>
            </a:lvl4pPr>
            <a:lvl5pPr lvl="4" rtl="0">
              <a:buNone/>
              <a:defRPr sz="1900"/>
            </a:lvl5pPr>
            <a:lvl6pPr lvl="5" rtl="0">
              <a:buNone/>
              <a:defRPr sz="1900"/>
            </a:lvl6pPr>
            <a:lvl7pPr lvl="6" rtl="0">
              <a:buNone/>
              <a:defRPr sz="1900"/>
            </a:lvl7pPr>
            <a:lvl8pPr lvl="7" rtl="0">
              <a:buNone/>
              <a:defRPr sz="1900"/>
            </a:lvl8pPr>
            <a:lvl9pPr lvl="8" rtl="0">
              <a:buNone/>
              <a:defRPr sz="1900"/>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PT Sans"/>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 name="Google Shape;11;p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
        <p:cNvGrpSpPr/>
        <p:nvPr/>
      </p:nvGrpSpPr>
      <p:grpSpPr>
        <a:xfrm>
          <a:off x="0" y="0"/>
          <a:ext cx="0" cy="0"/>
          <a:chOff x="0" y="0"/>
          <a:chExt cx="0" cy="0"/>
        </a:xfrm>
      </p:grpSpPr>
      <p:sp>
        <p:nvSpPr>
          <p:cNvPr id="13" name="Google Shape;13;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
        <p:cNvGrpSpPr/>
        <p:nvPr/>
      </p:nvGrpSpPr>
      <p:grpSpPr>
        <a:xfrm>
          <a:off x="0" y="0"/>
          <a:ext cx="0" cy="0"/>
          <a:chOff x="0" y="0"/>
          <a:chExt cx="0" cy="0"/>
        </a:xfrm>
      </p:grpSpPr>
      <p:sp>
        <p:nvSpPr>
          <p:cNvPr id="16" name="Google Shape;16;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T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8" name="Google Shape;18;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Custom Layout">
  <p:cSld name="1_Custom Layout">
    <p:bg>
      <p:bgPr>
        <a:blipFill>
          <a:blip r:embed="rId2">
            <a:alphaModFix/>
          </a:blip>
          <a:stretch>
            <a:fillRect/>
          </a:stretch>
        </a:blipFill>
        <a:effectLst/>
      </p:bgPr>
    </p:bg>
    <p:spTree>
      <p:nvGrpSpPr>
        <p:cNvPr id="1" name="Shape 1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1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PT Sans"/>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1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3"/>
        <p:cNvGrpSpPr/>
        <p:nvPr/>
      </p:nvGrpSpPr>
      <p:grpSpPr>
        <a:xfrm>
          <a:off x="0" y="0"/>
          <a:ext cx="0" cy="0"/>
          <a:chOff x="0" y="0"/>
          <a:chExt cx="0" cy="0"/>
        </a:xfrm>
      </p:grpSpPr>
      <p:sp>
        <p:nvSpPr>
          <p:cNvPr id="24" name="Google Shape;24;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1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7"/>
        <p:cNvGrpSpPr/>
        <p:nvPr/>
      </p:nvGrpSpPr>
      <p:grpSpPr>
        <a:xfrm>
          <a:off x="0" y="0"/>
          <a:ext cx="0" cy="0"/>
          <a:chOff x="0" y="0"/>
          <a:chExt cx="0" cy="0"/>
        </a:xfrm>
      </p:grpSpPr>
      <p:sp>
        <p:nvSpPr>
          <p:cNvPr id="28" name="Google Shape;28;p1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0" name="Google Shape;30;p1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 name="Google Shape;31;p1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2" name="Google Shape;32;p1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PT Sans"/>
                <a:ea typeface="PT Sans"/>
                <a:cs typeface="PT Sans"/>
                <a:sym typeface="PT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PT Sans"/>
                <a:ea typeface="PT Sans"/>
                <a:cs typeface="PT Sans"/>
                <a:sym typeface="PT Sans"/>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PT Sans"/>
                <a:ea typeface="PT Sans"/>
                <a:cs typeface="PT Sans"/>
                <a:sym typeface="PT Sans"/>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T Sans"/>
                <a:ea typeface="PT Sans"/>
                <a:cs typeface="PT Sans"/>
                <a:sym typeface="PT Sans"/>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T Sans"/>
                <a:ea typeface="PT Sans"/>
                <a:cs typeface="PT Sans"/>
                <a:sym typeface="PT Sans"/>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 name="Google Shape;7;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T Sans"/>
              <a:buNone/>
              <a:defRPr sz="4400" b="1" i="0" u="none" strike="noStrike" cap="none">
                <a:solidFill>
                  <a:schemeClr val="dk1"/>
                </a:solidFill>
                <a:latin typeface="PT Sans"/>
                <a:ea typeface="PT Sans"/>
                <a:cs typeface="PT Sans"/>
                <a:sym typeface="PT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Google Shape;48;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PT Sans"/>
              <a:buNone/>
            </a:pPr>
            <a:r>
              <a:rPr lang="en-US" sz="5300"/>
              <a:t>Parking Lot Monitoring System</a:t>
            </a:r>
            <a:endParaRPr sz="5300"/>
          </a:p>
        </p:txBody>
      </p:sp>
      <p:sp>
        <p:nvSpPr>
          <p:cNvPr id="49" name="Google Shape;49;p2"/>
          <p:cNvSpPr txBox="1">
            <a:spLocks noGrp="1"/>
          </p:cNvSpPr>
          <p:nvPr>
            <p:ph type="subTitle" idx="1"/>
          </p:nvPr>
        </p:nvSpPr>
        <p:spPr>
          <a:xfrm>
            <a:off x="568800" y="3602050"/>
            <a:ext cx="11054400" cy="16557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Regulo Garza, Gabriel Laboy, Kester Nucum, Genevieve Schreiber, Aaron Wilhite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g23ac7cbab9e_0_184"/>
          <p:cNvSpPr txBox="1">
            <a:spLocks noGrp="1"/>
          </p:cNvSpPr>
          <p:nvPr>
            <p:ph type="title"/>
          </p:nvPr>
        </p:nvSpPr>
        <p:spPr>
          <a:xfrm>
            <a:off x="415600" y="423467"/>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Static Tracking Model Demonstration</a:t>
            </a:r>
            <a:endParaRPr/>
          </a:p>
        </p:txBody>
      </p:sp>
      <p:pic>
        <p:nvPicPr>
          <p:cNvPr id="2" name="EA1_short_6D02AE42-EFBA-47C7-B020-63975021EC05.mp4">
            <a:hlinkClick r:id="" action="ppaction://media"/>
            <a:extLst>
              <a:ext uri="{FF2B5EF4-FFF2-40B4-BE49-F238E27FC236}">
                <a16:creationId xmlns:a16="http://schemas.microsoft.com/office/drawing/2014/main" id="{AE5AA16A-3F48-5DBB-C15E-EE825E7F021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81137" y="1254767"/>
            <a:ext cx="9229725" cy="5191721"/>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g23ac7cbab9e_0_191"/>
          <p:cNvSpPr txBox="1">
            <a:spLocks noGrp="1"/>
          </p:cNvSpPr>
          <p:nvPr>
            <p:ph type="title"/>
          </p:nvPr>
        </p:nvSpPr>
        <p:spPr>
          <a:xfrm>
            <a:off x="397150" y="1891863"/>
            <a:ext cx="5889300" cy="26184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Dynamic Tracking Model Demonstration</a:t>
            </a:r>
            <a:endParaRPr/>
          </a:p>
        </p:txBody>
      </p:sp>
      <p:pic>
        <p:nvPicPr>
          <p:cNvPr id="2" name="EA2_shorts_EBAB906E-8CAA-449E-8DF9-F78033D832F2.mp4">
            <a:hlinkClick r:id="" action="ppaction://media"/>
            <a:extLst>
              <a:ext uri="{FF2B5EF4-FFF2-40B4-BE49-F238E27FC236}">
                <a16:creationId xmlns:a16="http://schemas.microsoft.com/office/drawing/2014/main" id="{68808EDB-1AFD-A1CB-4A75-6966DD94166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481890" y="389467"/>
            <a:ext cx="3419474" cy="6079065"/>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g23ac7cbab9e_0_197"/>
          <p:cNvSpPr txBox="1">
            <a:spLocks noGrp="1"/>
          </p:cNvSpPr>
          <p:nvPr>
            <p:ph type="title"/>
          </p:nvPr>
        </p:nvSpPr>
        <p:spPr>
          <a:xfrm>
            <a:off x="415600" y="423467"/>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Static Tracking Model Results</a:t>
            </a:r>
            <a:endParaRPr/>
          </a:p>
        </p:txBody>
      </p:sp>
      <p:pic>
        <p:nvPicPr>
          <p:cNvPr id="121" name="Google Shape;121;g23ac7cbab9e_0_197"/>
          <p:cNvPicPr preferRelativeResize="0"/>
          <p:nvPr/>
        </p:nvPicPr>
        <p:blipFill>
          <a:blip r:embed="rId3">
            <a:alphaModFix/>
          </a:blip>
          <a:stretch>
            <a:fillRect/>
          </a:stretch>
        </p:blipFill>
        <p:spPr>
          <a:xfrm>
            <a:off x="328775" y="2004425"/>
            <a:ext cx="5203099" cy="3862300"/>
          </a:xfrm>
          <a:prstGeom prst="rect">
            <a:avLst/>
          </a:prstGeom>
          <a:noFill/>
          <a:ln>
            <a:noFill/>
          </a:ln>
        </p:spPr>
      </p:pic>
      <p:pic>
        <p:nvPicPr>
          <p:cNvPr id="122" name="Google Shape;122;g23ac7cbab9e_0_197"/>
          <p:cNvPicPr preferRelativeResize="0"/>
          <p:nvPr/>
        </p:nvPicPr>
        <p:blipFill>
          <a:blip r:embed="rId4">
            <a:alphaModFix/>
          </a:blip>
          <a:stretch>
            <a:fillRect/>
          </a:stretch>
        </p:blipFill>
        <p:spPr>
          <a:xfrm>
            <a:off x="5616095" y="2367796"/>
            <a:ext cx="6414076" cy="313555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pic>
        <p:nvPicPr>
          <p:cNvPr id="127" name="Google Shape;127;g18a733a95cff1c31_5"/>
          <p:cNvPicPr preferRelativeResize="0"/>
          <p:nvPr/>
        </p:nvPicPr>
        <p:blipFill rotWithShape="1">
          <a:blip r:embed="rId3">
            <a:alphaModFix/>
          </a:blip>
          <a:srcRect l="1778" t="3522" r="2619" b="3298"/>
          <a:stretch/>
        </p:blipFill>
        <p:spPr>
          <a:xfrm>
            <a:off x="6185325" y="1818584"/>
            <a:ext cx="5818200" cy="3406243"/>
          </a:xfrm>
          <a:prstGeom prst="rect">
            <a:avLst/>
          </a:prstGeom>
          <a:noFill/>
          <a:ln>
            <a:noFill/>
          </a:ln>
        </p:spPr>
      </p:pic>
      <p:pic>
        <p:nvPicPr>
          <p:cNvPr id="128" name="Google Shape;128;g18a733a95cff1c31_5" descr="page1image6538672"/>
          <p:cNvPicPr preferRelativeResize="0"/>
          <p:nvPr/>
        </p:nvPicPr>
        <p:blipFill>
          <a:blip r:embed="rId4">
            <a:alphaModFix/>
          </a:blip>
          <a:stretch>
            <a:fillRect/>
          </a:stretch>
        </p:blipFill>
        <p:spPr>
          <a:xfrm>
            <a:off x="205400" y="1515981"/>
            <a:ext cx="5818201" cy="4011444"/>
          </a:xfrm>
          <a:prstGeom prst="rect">
            <a:avLst/>
          </a:prstGeom>
          <a:noFill/>
          <a:ln>
            <a:noFill/>
          </a:ln>
        </p:spPr>
      </p:pic>
      <p:sp>
        <p:nvSpPr>
          <p:cNvPr id="129" name="Google Shape;129;g18a733a95cff1c31_5"/>
          <p:cNvSpPr txBox="1"/>
          <p:nvPr/>
        </p:nvSpPr>
        <p:spPr>
          <a:xfrm>
            <a:off x="7618125" y="3755675"/>
            <a:ext cx="4385400" cy="25551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endParaRPr>
              <a:latin typeface="PT Sans"/>
              <a:ea typeface="PT Sans"/>
              <a:cs typeface="PT Sans"/>
              <a:sym typeface="PT Sans"/>
            </a:endParaRPr>
          </a:p>
          <a:p>
            <a:pPr marL="0" lvl="0" indent="0" algn="l" rtl="0">
              <a:spcBef>
                <a:spcPts val="0"/>
              </a:spcBef>
              <a:spcAft>
                <a:spcPts val="0"/>
              </a:spcAft>
              <a:buNone/>
            </a:pPr>
            <a:endParaRPr>
              <a:latin typeface="PT Sans"/>
              <a:ea typeface="PT Sans"/>
              <a:cs typeface="PT Sans"/>
              <a:sym typeface="PT Sans"/>
            </a:endParaRPr>
          </a:p>
          <a:p>
            <a:pPr marL="0" lvl="0" indent="0" algn="l" rtl="0">
              <a:spcBef>
                <a:spcPts val="0"/>
              </a:spcBef>
              <a:spcAft>
                <a:spcPts val="0"/>
              </a:spcAft>
              <a:buNone/>
            </a:pPr>
            <a:endParaRPr>
              <a:latin typeface="PT Sans"/>
              <a:ea typeface="PT Sans"/>
              <a:cs typeface="PT Sans"/>
              <a:sym typeface="PT Sans"/>
            </a:endParaRPr>
          </a:p>
          <a:p>
            <a:pPr marL="0" lvl="0" indent="0" algn="l" rtl="0">
              <a:spcBef>
                <a:spcPts val="0"/>
              </a:spcBef>
              <a:spcAft>
                <a:spcPts val="0"/>
              </a:spcAft>
              <a:buNone/>
            </a:pPr>
            <a:endParaRPr>
              <a:latin typeface="PT Sans"/>
              <a:ea typeface="PT Sans"/>
              <a:cs typeface="PT Sans"/>
              <a:sym typeface="PT Sans"/>
            </a:endParaRPr>
          </a:p>
          <a:p>
            <a:pPr marL="0" lvl="0" indent="0" algn="l" rtl="0">
              <a:spcBef>
                <a:spcPts val="0"/>
              </a:spcBef>
              <a:spcAft>
                <a:spcPts val="0"/>
              </a:spcAft>
              <a:buNone/>
            </a:pPr>
            <a:endParaRPr>
              <a:latin typeface="PT Sans"/>
              <a:ea typeface="PT Sans"/>
              <a:cs typeface="PT Sans"/>
              <a:sym typeface="PT Sans"/>
            </a:endParaRPr>
          </a:p>
          <a:p>
            <a:pPr marL="0" lvl="0" indent="0" algn="l" rtl="0">
              <a:spcBef>
                <a:spcPts val="0"/>
              </a:spcBef>
              <a:spcAft>
                <a:spcPts val="0"/>
              </a:spcAft>
              <a:buNone/>
            </a:pPr>
            <a:endParaRPr>
              <a:latin typeface="PT Sans"/>
              <a:ea typeface="PT Sans"/>
              <a:cs typeface="PT Sans"/>
              <a:sym typeface="PT Sans"/>
            </a:endParaRPr>
          </a:p>
          <a:p>
            <a:pPr marL="0" lvl="0" indent="0" algn="l" rtl="0">
              <a:spcBef>
                <a:spcPts val="0"/>
              </a:spcBef>
              <a:spcAft>
                <a:spcPts val="0"/>
              </a:spcAft>
              <a:buNone/>
            </a:pPr>
            <a:endParaRPr>
              <a:latin typeface="PT Sans"/>
              <a:ea typeface="PT Sans"/>
              <a:cs typeface="PT Sans"/>
              <a:sym typeface="PT Sans"/>
            </a:endParaRPr>
          </a:p>
          <a:p>
            <a:pPr marL="0" lvl="0" indent="0" algn="l" rtl="0">
              <a:spcBef>
                <a:spcPts val="0"/>
              </a:spcBef>
              <a:spcAft>
                <a:spcPts val="0"/>
              </a:spcAft>
              <a:buNone/>
            </a:pPr>
            <a:endParaRPr>
              <a:latin typeface="PT Sans"/>
              <a:ea typeface="PT Sans"/>
              <a:cs typeface="PT Sans"/>
              <a:sym typeface="PT Sans"/>
            </a:endParaRPr>
          </a:p>
          <a:p>
            <a:pPr marL="0" lvl="0" indent="0" algn="l" rtl="0">
              <a:spcBef>
                <a:spcPts val="0"/>
              </a:spcBef>
              <a:spcAft>
                <a:spcPts val="0"/>
              </a:spcAft>
              <a:buNone/>
            </a:pPr>
            <a:endParaRPr>
              <a:latin typeface="PT Sans"/>
              <a:ea typeface="PT Sans"/>
              <a:cs typeface="PT Sans"/>
              <a:sym typeface="PT Sans"/>
            </a:endParaRPr>
          </a:p>
          <a:p>
            <a:pPr marL="0" lvl="0" indent="0" algn="l" rtl="0">
              <a:spcBef>
                <a:spcPts val="0"/>
              </a:spcBef>
              <a:spcAft>
                <a:spcPts val="0"/>
              </a:spcAft>
              <a:buNone/>
            </a:pPr>
            <a:endParaRPr>
              <a:latin typeface="PT Sans"/>
              <a:ea typeface="PT Sans"/>
              <a:cs typeface="PT Sans"/>
              <a:sym typeface="PT Sans"/>
            </a:endParaRPr>
          </a:p>
          <a:p>
            <a:pPr marL="0" lvl="0" indent="0" algn="l" rtl="0">
              <a:spcBef>
                <a:spcPts val="0"/>
              </a:spcBef>
              <a:spcAft>
                <a:spcPts val="0"/>
              </a:spcAft>
              <a:buNone/>
            </a:pPr>
            <a:endParaRPr>
              <a:latin typeface="PT Sans"/>
              <a:ea typeface="PT Sans"/>
              <a:cs typeface="PT Sans"/>
              <a:sym typeface="PT Sans"/>
            </a:endParaRPr>
          </a:p>
        </p:txBody>
      </p:sp>
      <p:sp>
        <p:nvSpPr>
          <p:cNvPr id="130" name="Google Shape;130;g18a733a95cff1c31_5"/>
          <p:cNvSpPr txBox="1">
            <a:spLocks noGrp="1"/>
          </p:cNvSpPr>
          <p:nvPr>
            <p:ph type="title"/>
          </p:nvPr>
        </p:nvSpPr>
        <p:spPr>
          <a:xfrm>
            <a:off x="415600" y="423467"/>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Dynamic Tracking Model Results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graphicFrame>
        <p:nvGraphicFramePr>
          <p:cNvPr id="135" name="Google Shape;135;g23ac7cbab9e_1_28"/>
          <p:cNvGraphicFramePr/>
          <p:nvPr/>
        </p:nvGraphicFramePr>
        <p:xfrm>
          <a:off x="1043725" y="1205300"/>
          <a:ext cx="10104525" cy="5393625"/>
        </p:xfrm>
        <a:graphic>
          <a:graphicData uri="http://schemas.openxmlformats.org/drawingml/2006/table">
            <a:tbl>
              <a:tblPr>
                <a:noFill/>
                <a:tableStyleId>{2C287C54-FEC2-4B1C-95A6-AA025F8AB7C6}</a:tableStyleId>
              </a:tblPr>
              <a:tblGrid>
                <a:gridCol w="3113275">
                  <a:extLst>
                    <a:ext uri="{9D8B030D-6E8A-4147-A177-3AD203B41FA5}">
                      <a16:colId xmlns:a16="http://schemas.microsoft.com/office/drawing/2014/main" val="20000"/>
                    </a:ext>
                  </a:extLst>
                </a:gridCol>
                <a:gridCol w="1938975">
                  <a:extLst>
                    <a:ext uri="{9D8B030D-6E8A-4147-A177-3AD203B41FA5}">
                      <a16:colId xmlns:a16="http://schemas.microsoft.com/office/drawing/2014/main" val="20001"/>
                    </a:ext>
                  </a:extLst>
                </a:gridCol>
                <a:gridCol w="2321275">
                  <a:extLst>
                    <a:ext uri="{9D8B030D-6E8A-4147-A177-3AD203B41FA5}">
                      <a16:colId xmlns:a16="http://schemas.microsoft.com/office/drawing/2014/main" val="20002"/>
                    </a:ext>
                  </a:extLst>
                </a:gridCol>
                <a:gridCol w="1365500">
                  <a:extLst>
                    <a:ext uri="{9D8B030D-6E8A-4147-A177-3AD203B41FA5}">
                      <a16:colId xmlns:a16="http://schemas.microsoft.com/office/drawing/2014/main" val="20003"/>
                    </a:ext>
                  </a:extLst>
                </a:gridCol>
                <a:gridCol w="1365500">
                  <a:extLst>
                    <a:ext uri="{9D8B030D-6E8A-4147-A177-3AD203B41FA5}">
                      <a16:colId xmlns:a16="http://schemas.microsoft.com/office/drawing/2014/main" val="20004"/>
                    </a:ext>
                  </a:extLst>
                </a:gridCol>
              </a:tblGrid>
              <a:tr h="361125">
                <a:tc>
                  <a:txBody>
                    <a:bodyPr/>
                    <a:lstStyle/>
                    <a:p>
                      <a:pPr marL="0" lvl="0" indent="0" algn="ctr" rtl="0">
                        <a:lnSpc>
                          <a:spcPct val="115000"/>
                        </a:lnSpc>
                        <a:spcBef>
                          <a:spcPts val="0"/>
                        </a:spcBef>
                        <a:spcAft>
                          <a:spcPts val="0"/>
                        </a:spcAft>
                        <a:buNone/>
                      </a:pPr>
                      <a:r>
                        <a:rPr lang="en-US" sz="1800" b="1"/>
                        <a:t>Product</a:t>
                      </a:r>
                      <a:endParaRPr sz="1800" b="1"/>
                    </a:p>
                  </a:txBody>
                  <a:tcPr marL="28575" marR="28575" marT="19050" marB="19050"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0:0"/>
                      </a:ext>
                    </a:extLst>
                  </a:tcPr>
                </a:tc>
                <a:tc>
                  <a:txBody>
                    <a:bodyPr/>
                    <a:lstStyle/>
                    <a:p>
                      <a:pPr marL="0" lvl="0" indent="0" algn="ctr" rtl="0">
                        <a:lnSpc>
                          <a:spcPct val="115000"/>
                        </a:lnSpc>
                        <a:spcBef>
                          <a:spcPts val="0"/>
                        </a:spcBef>
                        <a:spcAft>
                          <a:spcPts val="0"/>
                        </a:spcAft>
                        <a:buNone/>
                      </a:pPr>
                      <a:r>
                        <a:rPr lang="en-US" sz="1800" b="1"/>
                        <a:t>Part Number</a:t>
                      </a:r>
                      <a:endParaRPr sz="1800" b="1"/>
                    </a:p>
                  </a:txBody>
                  <a:tcPr marL="28575" marR="28575" marT="19050" marB="19050"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0:1"/>
                      </a:ext>
                    </a:extLst>
                  </a:tcPr>
                </a:tc>
                <a:tc>
                  <a:txBody>
                    <a:bodyPr/>
                    <a:lstStyle/>
                    <a:p>
                      <a:pPr marL="0" lvl="0" indent="0" algn="ctr" rtl="0">
                        <a:lnSpc>
                          <a:spcPct val="115000"/>
                        </a:lnSpc>
                        <a:spcBef>
                          <a:spcPts val="0"/>
                        </a:spcBef>
                        <a:spcAft>
                          <a:spcPts val="0"/>
                        </a:spcAft>
                        <a:buNone/>
                      </a:pPr>
                      <a:r>
                        <a:rPr lang="en-US" sz="1800" b="1"/>
                        <a:t>Manufacturer</a:t>
                      </a:r>
                      <a:endParaRPr sz="1800" b="1"/>
                    </a:p>
                  </a:txBody>
                  <a:tcPr marL="28575" marR="28575" marT="19050" marB="19050"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0:2"/>
                      </a:ext>
                    </a:extLst>
                  </a:tcPr>
                </a:tc>
                <a:tc>
                  <a:txBody>
                    <a:bodyPr/>
                    <a:lstStyle/>
                    <a:p>
                      <a:pPr marL="0" lvl="0" indent="0" algn="ctr" rtl="0">
                        <a:lnSpc>
                          <a:spcPct val="115000"/>
                        </a:lnSpc>
                        <a:spcBef>
                          <a:spcPts val="0"/>
                        </a:spcBef>
                        <a:spcAft>
                          <a:spcPts val="0"/>
                        </a:spcAft>
                        <a:buNone/>
                      </a:pPr>
                      <a:r>
                        <a:rPr lang="en-US" sz="1800" b="1"/>
                        <a:t>Quantity</a:t>
                      </a:r>
                      <a:endParaRPr sz="1800" b="1"/>
                    </a:p>
                  </a:txBody>
                  <a:tcPr marL="28575" marR="28575" marT="19050" marB="19050"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0:3"/>
                      </a:ext>
                    </a:extLst>
                  </a:tcPr>
                </a:tc>
                <a:tc>
                  <a:txBody>
                    <a:bodyPr/>
                    <a:lstStyle/>
                    <a:p>
                      <a:pPr marL="0" lvl="0" indent="0" algn="ctr" rtl="0">
                        <a:lnSpc>
                          <a:spcPct val="115000"/>
                        </a:lnSpc>
                        <a:spcBef>
                          <a:spcPts val="0"/>
                        </a:spcBef>
                        <a:spcAft>
                          <a:spcPts val="0"/>
                        </a:spcAft>
                        <a:buNone/>
                      </a:pPr>
                      <a:r>
                        <a:rPr lang="en-US" sz="1800" b="1"/>
                        <a:t>Price</a:t>
                      </a:r>
                      <a:endParaRPr sz="1800" b="1"/>
                    </a:p>
                  </a:txBody>
                  <a:tcPr marL="28575" marR="28575" marT="19050" marB="19050"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0:4"/>
                      </a:ext>
                    </a:extLst>
                  </a:tcPr>
                </a:tc>
                <a:extLst>
                  <a:ext uri="{0D108BD9-81ED-4DB2-BD59-A6C34878D82A}">
                    <a16:rowId xmlns:a16="http://schemas.microsoft.com/office/drawing/2014/main" val="10000"/>
                  </a:ext>
                </a:extLst>
              </a:tr>
              <a:tr h="433850">
                <a:tc>
                  <a:txBody>
                    <a:bodyPr/>
                    <a:lstStyle/>
                    <a:p>
                      <a:pPr marL="0" lvl="0" indent="0" algn="ctr" rtl="0">
                        <a:lnSpc>
                          <a:spcPct val="115000"/>
                        </a:lnSpc>
                        <a:spcBef>
                          <a:spcPts val="0"/>
                        </a:spcBef>
                        <a:spcAft>
                          <a:spcPts val="0"/>
                        </a:spcAft>
                        <a:buNone/>
                      </a:pPr>
                      <a:r>
                        <a:rPr lang="en-US" sz="1800"/>
                        <a:t>Arduino Mega 2560 REV3</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1:0"/>
                      </a:ext>
                    </a:extLst>
                  </a:tcPr>
                </a:tc>
                <a:tc>
                  <a:txBody>
                    <a:bodyPr/>
                    <a:lstStyle/>
                    <a:p>
                      <a:pPr marL="0" lvl="0" indent="0" algn="ctr" rtl="0">
                        <a:lnSpc>
                          <a:spcPct val="115000"/>
                        </a:lnSpc>
                        <a:spcBef>
                          <a:spcPts val="0"/>
                        </a:spcBef>
                        <a:spcAft>
                          <a:spcPts val="0"/>
                        </a:spcAft>
                        <a:buNone/>
                      </a:pPr>
                      <a:r>
                        <a:rPr lang="en-US" sz="1800"/>
                        <a:t>A000067</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1:1"/>
                      </a:ext>
                    </a:extLst>
                  </a:tcPr>
                </a:tc>
                <a:tc>
                  <a:txBody>
                    <a:bodyPr/>
                    <a:lstStyle/>
                    <a:p>
                      <a:pPr marL="0" lvl="0" indent="0" algn="ctr" rtl="0">
                        <a:lnSpc>
                          <a:spcPct val="115000"/>
                        </a:lnSpc>
                        <a:spcBef>
                          <a:spcPts val="0"/>
                        </a:spcBef>
                        <a:spcAft>
                          <a:spcPts val="0"/>
                        </a:spcAft>
                        <a:buNone/>
                      </a:pPr>
                      <a:r>
                        <a:rPr lang="en-US" sz="1800"/>
                        <a:t>Arduino</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1:2"/>
                      </a:ext>
                    </a:extLst>
                  </a:tcPr>
                </a:tc>
                <a:tc>
                  <a:txBody>
                    <a:bodyPr/>
                    <a:lstStyle/>
                    <a:p>
                      <a:pPr marL="0" lvl="0" indent="0" algn="ctr" rtl="0">
                        <a:lnSpc>
                          <a:spcPct val="115000"/>
                        </a:lnSpc>
                        <a:spcBef>
                          <a:spcPts val="0"/>
                        </a:spcBef>
                        <a:spcAft>
                          <a:spcPts val="0"/>
                        </a:spcAft>
                        <a:buNone/>
                      </a:pPr>
                      <a:r>
                        <a:rPr lang="en-US" sz="1800"/>
                        <a:t>1</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1:3"/>
                      </a:ext>
                    </a:extLst>
                  </a:tcPr>
                </a:tc>
                <a:tc>
                  <a:txBody>
                    <a:bodyPr/>
                    <a:lstStyle/>
                    <a:p>
                      <a:pPr marL="0" lvl="0" indent="0" algn="ctr" rtl="0">
                        <a:lnSpc>
                          <a:spcPct val="115000"/>
                        </a:lnSpc>
                        <a:spcBef>
                          <a:spcPts val="0"/>
                        </a:spcBef>
                        <a:spcAft>
                          <a:spcPts val="0"/>
                        </a:spcAft>
                        <a:buNone/>
                      </a:pPr>
                      <a:r>
                        <a:rPr lang="en-US" sz="1800"/>
                        <a:t>$48.40</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1:4"/>
                      </a:ext>
                    </a:extLst>
                  </a:tcPr>
                </a:tc>
                <a:extLst>
                  <a:ext uri="{0D108BD9-81ED-4DB2-BD59-A6C34878D82A}">
                    <a16:rowId xmlns:a16="http://schemas.microsoft.com/office/drawing/2014/main" val="10001"/>
                  </a:ext>
                </a:extLst>
              </a:tr>
              <a:tr h="809800">
                <a:tc>
                  <a:txBody>
                    <a:bodyPr/>
                    <a:lstStyle/>
                    <a:p>
                      <a:pPr marL="0" lvl="0" indent="0" algn="ctr" rtl="0">
                        <a:lnSpc>
                          <a:spcPct val="115000"/>
                        </a:lnSpc>
                        <a:spcBef>
                          <a:spcPts val="0"/>
                        </a:spcBef>
                        <a:spcAft>
                          <a:spcPts val="0"/>
                        </a:spcAft>
                        <a:buNone/>
                      </a:pPr>
                      <a:r>
                        <a:rPr lang="en-US" sz="1800"/>
                        <a:t>LED Light Strips</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2:0"/>
                      </a:ext>
                    </a:extLst>
                  </a:tcPr>
                </a:tc>
                <a:tc>
                  <a:txBody>
                    <a:bodyPr/>
                    <a:lstStyle/>
                    <a:p>
                      <a:pPr marL="0" lvl="0" indent="0" algn="ctr" rtl="0">
                        <a:lnSpc>
                          <a:spcPct val="115000"/>
                        </a:lnSpc>
                        <a:spcBef>
                          <a:spcPts val="0"/>
                        </a:spcBef>
                        <a:spcAft>
                          <a:spcPts val="0"/>
                        </a:spcAft>
                        <a:buNone/>
                      </a:pPr>
                      <a:r>
                        <a:rPr lang="en-US" sz="1800"/>
                        <a:t>4P-MDLEST0011-R</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2:1"/>
                      </a:ext>
                    </a:extLst>
                  </a:tcPr>
                </a:tc>
                <a:tc>
                  <a:txBody>
                    <a:bodyPr/>
                    <a:lstStyle/>
                    <a:p>
                      <a:pPr marL="0" lvl="0" indent="0" algn="ctr" rtl="0">
                        <a:lnSpc>
                          <a:spcPct val="115000"/>
                        </a:lnSpc>
                        <a:spcBef>
                          <a:spcPts val="0"/>
                        </a:spcBef>
                        <a:spcAft>
                          <a:spcPts val="0"/>
                        </a:spcAft>
                        <a:buNone/>
                      </a:pPr>
                      <a:r>
                        <a:rPr lang="en-US" sz="1800"/>
                        <a:t>Keiurot</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2:2"/>
                      </a:ext>
                    </a:extLst>
                  </a:tcPr>
                </a:tc>
                <a:tc>
                  <a:txBody>
                    <a:bodyPr/>
                    <a:lstStyle/>
                    <a:p>
                      <a:pPr marL="0" lvl="0" indent="0" algn="ctr" rtl="0">
                        <a:lnSpc>
                          <a:spcPct val="115000"/>
                        </a:lnSpc>
                        <a:spcBef>
                          <a:spcPts val="0"/>
                        </a:spcBef>
                        <a:spcAft>
                          <a:spcPts val="0"/>
                        </a:spcAft>
                        <a:buNone/>
                      </a:pPr>
                      <a:r>
                        <a:rPr lang="en-US" sz="1800"/>
                        <a:t>4</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2:3"/>
                      </a:ext>
                    </a:extLst>
                  </a:tcPr>
                </a:tc>
                <a:tc>
                  <a:txBody>
                    <a:bodyPr/>
                    <a:lstStyle/>
                    <a:p>
                      <a:pPr marL="0" lvl="0" indent="0" algn="ctr" rtl="0">
                        <a:lnSpc>
                          <a:spcPct val="115000"/>
                        </a:lnSpc>
                        <a:spcBef>
                          <a:spcPts val="0"/>
                        </a:spcBef>
                        <a:spcAft>
                          <a:spcPts val="0"/>
                        </a:spcAft>
                        <a:buNone/>
                      </a:pPr>
                      <a:r>
                        <a:rPr lang="en-US" sz="1800"/>
                        <a:t>$50.76</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2:4"/>
                      </a:ext>
                    </a:extLst>
                  </a:tcPr>
                </a:tc>
                <a:extLst>
                  <a:ext uri="{0D108BD9-81ED-4DB2-BD59-A6C34878D82A}">
                    <a16:rowId xmlns:a16="http://schemas.microsoft.com/office/drawing/2014/main" val="10002"/>
                  </a:ext>
                </a:extLst>
              </a:tr>
              <a:tr h="809800">
                <a:tc>
                  <a:txBody>
                    <a:bodyPr/>
                    <a:lstStyle/>
                    <a:p>
                      <a:pPr marL="0" lvl="0" indent="0" algn="ctr" rtl="0">
                        <a:lnSpc>
                          <a:spcPct val="115000"/>
                        </a:lnSpc>
                        <a:spcBef>
                          <a:spcPts val="0"/>
                        </a:spcBef>
                        <a:spcAft>
                          <a:spcPts val="0"/>
                        </a:spcAft>
                        <a:buNone/>
                      </a:pPr>
                      <a:r>
                        <a:rPr lang="en-US" sz="1800"/>
                        <a:t>IRLZ44NPBF</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3:0"/>
                      </a:ext>
                    </a:extLst>
                  </a:tcPr>
                </a:tc>
                <a:tc>
                  <a:txBody>
                    <a:bodyPr/>
                    <a:lstStyle/>
                    <a:p>
                      <a:pPr marL="0" lvl="0" indent="0" algn="ctr" rtl="0">
                        <a:lnSpc>
                          <a:spcPct val="115000"/>
                        </a:lnSpc>
                        <a:spcBef>
                          <a:spcPts val="0"/>
                        </a:spcBef>
                        <a:spcAft>
                          <a:spcPts val="0"/>
                        </a:spcAft>
                        <a:buNone/>
                      </a:pPr>
                      <a:r>
                        <a:rPr lang="en-US" sz="1800"/>
                        <a:t>IRLZ44NPBF</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3:1"/>
                      </a:ext>
                    </a:extLst>
                  </a:tcPr>
                </a:tc>
                <a:tc>
                  <a:txBody>
                    <a:bodyPr/>
                    <a:lstStyle/>
                    <a:p>
                      <a:pPr marL="0" lvl="0" indent="0" algn="ctr" rtl="0">
                        <a:lnSpc>
                          <a:spcPct val="115000"/>
                        </a:lnSpc>
                        <a:spcBef>
                          <a:spcPts val="0"/>
                        </a:spcBef>
                        <a:spcAft>
                          <a:spcPts val="0"/>
                        </a:spcAft>
                        <a:buNone/>
                      </a:pPr>
                      <a:r>
                        <a:rPr lang="en-US" sz="1800"/>
                        <a:t>Infineon Technologies</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3:2"/>
                      </a:ext>
                    </a:extLst>
                  </a:tcPr>
                </a:tc>
                <a:tc>
                  <a:txBody>
                    <a:bodyPr/>
                    <a:lstStyle/>
                    <a:p>
                      <a:pPr marL="0" lvl="0" indent="0" algn="ctr" rtl="0">
                        <a:lnSpc>
                          <a:spcPct val="115000"/>
                        </a:lnSpc>
                        <a:spcBef>
                          <a:spcPts val="0"/>
                        </a:spcBef>
                        <a:spcAft>
                          <a:spcPts val="0"/>
                        </a:spcAft>
                        <a:buNone/>
                      </a:pPr>
                      <a:r>
                        <a:rPr lang="en-US" sz="1800"/>
                        <a:t>14</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3:3"/>
                      </a:ext>
                    </a:extLst>
                  </a:tcPr>
                </a:tc>
                <a:tc>
                  <a:txBody>
                    <a:bodyPr/>
                    <a:lstStyle/>
                    <a:p>
                      <a:pPr marL="0" lvl="0" indent="0" algn="ctr" rtl="0">
                        <a:lnSpc>
                          <a:spcPct val="115000"/>
                        </a:lnSpc>
                        <a:spcBef>
                          <a:spcPts val="0"/>
                        </a:spcBef>
                        <a:spcAft>
                          <a:spcPts val="0"/>
                        </a:spcAft>
                        <a:buNone/>
                      </a:pPr>
                      <a:r>
                        <a:rPr lang="en-US" sz="1800"/>
                        <a:t>$21.28</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3:4"/>
                      </a:ext>
                    </a:extLst>
                  </a:tcPr>
                </a:tc>
                <a:extLst>
                  <a:ext uri="{0D108BD9-81ED-4DB2-BD59-A6C34878D82A}">
                    <a16:rowId xmlns:a16="http://schemas.microsoft.com/office/drawing/2014/main" val="10003"/>
                  </a:ext>
                </a:extLst>
              </a:tr>
              <a:tr h="433850">
                <a:tc>
                  <a:txBody>
                    <a:bodyPr/>
                    <a:lstStyle/>
                    <a:p>
                      <a:pPr marL="0" lvl="0" indent="0" algn="ctr" rtl="0">
                        <a:lnSpc>
                          <a:spcPct val="115000"/>
                        </a:lnSpc>
                        <a:spcBef>
                          <a:spcPts val="0"/>
                        </a:spcBef>
                        <a:spcAft>
                          <a:spcPts val="0"/>
                        </a:spcAft>
                        <a:buNone/>
                      </a:pPr>
                      <a:r>
                        <a:rPr lang="en-US" sz="1800"/>
                        <a:t>Mounting Tape</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4:0"/>
                      </a:ext>
                    </a:extLst>
                  </a:tcPr>
                </a:tc>
                <a:tc>
                  <a:txBody>
                    <a:bodyPr/>
                    <a:lstStyle/>
                    <a:p>
                      <a:pPr marL="0" lvl="0" indent="0" algn="ctr" rtl="0">
                        <a:lnSpc>
                          <a:spcPct val="115000"/>
                        </a:lnSpc>
                        <a:spcBef>
                          <a:spcPts val="0"/>
                        </a:spcBef>
                        <a:spcAft>
                          <a:spcPts val="0"/>
                        </a:spcAft>
                        <a:buNone/>
                      </a:pPr>
                      <a:r>
                        <a:rPr lang="en-US" sz="1800"/>
                        <a:t>52427008053</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4:1"/>
                      </a:ext>
                    </a:extLst>
                  </a:tcPr>
                </a:tc>
                <a:tc>
                  <a:txBody>
                    <a:bodyPr/>
                    <a:lstStyle/>
                    <a:p>
                      <a:pPr marL="0" lvl="0" indent="0" algn="ctr" rtl="0">
                        <a:lnSpc>
                          <a:spcPct val="115000"/>
                        </a:lnSpc>
                        <a:spcBef>
                          <a:spcPts val="0"/>
                        </a:spcBef>
                        <a:spcAft>
                          <a:spcPts val="0"/>
                        </a:spcAft>
                        <a:buNone/>
                      </a:pPr>
                      <a:r>
                        <a:rPr lang="en-US" sz="1800"/>
                        <a:t>Gorilla</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4:2"/>
                      </a:ext>
                    </a:extLst>
                  </a:tcPr>
                </a:tc>
                <a:tc>
                  <a:txBody>
                    <a:bodyPr/>
                    <a:lstStyle/>
                    <a:p>
                      <a:pPr marL="0" lvl="0" indent="0" algn="ctr" rtl="0">
                        <a:lnSpc>
                          <a:spcPct val="115000"/>
                        </a:lnSpc>
                        <a:spcBef>
                          <a:spcPts val="0"/>
                        </a:spcBef>
                        <a:spcAft>
                          <a:spcPts val="0"/>
                        </a:spcAft>
                        <a:buNone/>
                      </a:pPr>
                      <a:r>
                        <a:rPr lang="en-US" sz="1800"/>
                        <a:t>1</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4:3"/>
                      </a:ext>
                    </a:extLst>
                  </a:tcPr>
                </a:tc>
                <a:tc>
                  <a:txBody>
                    <a:bodyPr/>
                    <a:lstStyle/>
                    <a:p>
                      <a:pPr marL="0" lvl="0" indent="0" algn="ctr" rtl="0">
                        <a:lnSpc>
                          <a:spcPct val="115000"/>
                        </a:lnSpc>
                        <a:spcBef>
                          <a:spcPts val="0"/>
                        </a:spcBef>
                        <a:spcAft>
                          <a:spcPts val="0"/>
                        </a:spcAft>
                        <a:buNone/>
                      </a:pPr>
                      <a:r>
                        <a:rPr lang="en-US" sz="1800"/>
                        <a:t>$12.24</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4:4"/>
                      </a:ext>
                    </a:extLst>
                  </a:tcPr>
                </a:tc>
                <a:extLst>
                  <a:ext uri="{0D108BD9-81ED-4DB2-BD59-A6C34878D82A}">
                    <a16:rowId xmlns:a16="http://schemas.microsoft.com/office/drawing/2014/main" val="10004"/>
                  </a:ext>
                </a:extLst>
              </a:tr>
              <a:tr h="809800">
                <a:tc>
                  <a:txBody>
                    <a:bodyPr/>
                    <a:lstStyle/>
                    <a:p>
                      <a:pPr marL="0" lvl="0" indent="0" algn="ctr" rtl="0">
                        <a:lnSpc>
                          <a:spcPct val="115000"/>
                        </a:lnSpc>
                        <a:spcBef>
                          <a:spcPts val="0"/>
                        </a:spcBef>
                        <a:spcAft>
                          <a:spcPts val="0"/>
                        </a:spcAft>
                        <a:buNone/>
                      </a:pPr>
                      <a:r>
                        <a:rPr lang="en-US" sz="1800"/>
                        <a:t>Custom 18” x 24” Aluminum Sign</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5:0"/>
                      </a:ext>
                    </a:extLst>
                  </a:tcPr>
                </a:tc>
                <a:tc>
                  <a:txBody>
                    <a:bodyPr/>
                    <a:lstStyle/>
                    <a:p>
                      <a:pPr marL="0" lvl="0" indent="0" algn="ctr" rtl="0">
                        <a:lnSpc>
                          <a:spcPct val="115000"/>
                        </a:lnSpc>
                        <a:spcBef>
                          <a:spcPts val="0"/>
                        </a:spcBef>
                        <a:spcAft>
                          <a:spcPts val="0"/>
                        </a:spcAft>
                        <a:buNone/>
                      </a:pPr>
                      <a:r>
                        <a:rPr lang="en-US" sz="1800"/>
                        <a:t>K-3428-BK</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5:1"/>
                      </a:ext>
                    </a:extLst>
                  </a:tcPr>
                </a:tc>
                <a:tc>
                  <a:txBody>
                    <a:bodyPr/>
                    <a:lstStyle/>
                    <a:p>
                      <a:pPr marL="0" lvl="0" indent="0" algn="ctr" rtl="0">
                        <a:lnSpc>
                          <a:spcPct val="115000"/>
                        </a:lnSpc>
                        <a:spcBef>
                          <a:spcPts val="0"/>
                        </a:spcBef>
                        <a:spcAft>
                          <a:spcPts val="0"/>
                        </a:spcAft>
                        <a:buNone/>
                      </a:pPr>
                      <a:r>
                        <a:rPr lang="en-US" sz="1800"/>
                        <a:t>RoadTrafficSigns</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5:2"/>
                      </a:ext>
                    </a:extLst>
                  </a:tcPr>
                </a:tc>
                <a:tc>
                  <a:txBody>
                    <a:bodyPr/>
                    <a:lstStyle/>
                    <a:p>
                      <a:pPr marL="0" lvl="0" indent="0" algn="ctr" rtl="0">
                        <a:lnSpc>
                          <a:spcPct val="115000"/>
                        </a:lnSpc>
                        <a:spcBef>
                          <a:spcPts val="0"/>
                        </a:spcBef>
                        <a:spcAft>
                          <a:spcPts val="0"/>
                        </a:spcAft>
                        <a:buNone/>
                      </a:pPr>
                      <a:r>
                        <a:rPr lang="en-US" sz="1800"/>
                        <a:t>1</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5:3"/>
                      </a:ext>
                    </a:extLst>
                  </a:tcPr>
                </a:tc>
                <a:tc>
                  <a:txBody>
                    <a:bodyPr/>
                    <a:lstStyle/>
                    <a:p>
                      <a:pPr marL="0" lvl="0" indent="0" algn="ctr" rtl="0">
                        <a:lnSpc>
                          <a:spcPct val="115000"/>
                        </a:lnSpc>
                        <a:spcBef>
                          <a:spcPts val="0"/>
                        </a:spcBef>
                        <a:spcAft>
                          <a:spcPts val="0"/>
                        </a:spcAft>
                        <a:buNone/>
                      </a:pPr>
                      <a:r>
                        <a:rPr lang="en-US" sz="1800"/>
                        <a:t>$37.75</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5:4"/>
                      </a:ext>
                    </a:extLst>
                  </a:tcPr>
                </a:tc>
                <a:extLst>
                  <a:ext uri="{0D108BD9-81ED-4DB2-BD59-A6C34878D82A}">
                    <a16:rowId xmlns:a16="http://schemas.microsoft.com/office/drawing/2014/main" val="10005"/>
                  </a:ext>
                </a:extLst>
              </a:tr>
              <a:tr h="433850">
                <a:tc>
                  <a:txBody>
                    <a:bodyPr/>
                    <a:lstStyle/>
                    <a:p>
                      <a:pPr marL="0" lvl="0" indent="0" algn="ctr" rtl="0">
                        <a:lnSpc>
                          <a:spcPct val="115000"/>
                        </a:lnSpc>
                        <a:spcBef>
                          <a:spcPts val="0"/>
                        </a:spcBef>
                        <a:spcAft>
                          <a:spcPts val="0"/>
                        </a:spcAft>
                        <a:buNone/>
                      </a:pPr>
                      <a:r>
                        <a:rPr lang="en-US" sz="1800"/>
                        <a:t>Post Attachment Kit</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6:0"/>
                      </a:ext>
                    </a:extLst>
                  </a:tcPr>
                </a:tc>
                <a:tc>
                  <a:txBody>
                    <a:bodyPr/>
                    <a:lstStyle/>
                    <a:p>
                      <a:pPr marL="0" lvl="0" indent="0" algn="ctr" rtl="0">
                        <a:lnSpc>
                          <a:spcPct val="115000"/>
                        </a:lnSpc>
                        <a:spcBef>
                          <a:spcPts val="0"/>
                        </a:spcBef>
                        <a:spcAft>
                          <a:spcPts val="0"/>
                        </a:spcAft>
                        <a:buNone/>
                      </a:pPr>
                      <a:r>
                        <a:rPr lang="en-US" sz="1800"/>
                        <a:t>K-KIT2</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6:1"/>
                      </a:ext>
                    </a:extLst>
                  </a:tcPr>
                </a:tc>
                <a:tc>
                  <a:txBody>
                    <a:bodyPr/>
                    <a:lstStyle/>
                    <a:p>
                      <a:pPr marL="0" lvl="0" indent="0" algn="ctr" rtl="0">
                        <a:lnSpc>
                          <a:spcPct val="115000"/>
                        </a:lnSpc>
                        <a:spcBef>
                          <a:spcPts val="0"/>
                        </a:spcBef>
                        <a:spcAft>
                          <a:spcPts val="0"/>
                        </a:spcAft>
                        <a:buNone/>
                      </a:pPr>
                      <a:r>
                        <a:rPr lang="en-US" sz="1800"/>
                        <a:t>RoadTrafficSigns</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6:2"/>
                      </a:ext>
                    </a:extLst>
                  </a:tcPr>
                </a:tc>
                <a:tc>
                  <a:txBody>
                    <a:bodyPr/>
                    <a:lstStyle/>
                    <a:p>
                      <a:pPr marL="0" lvl="0" indent="0" algn="ctr" rtl="0">
                        <a:lnSpc>
                          <a:spcPct val="115000"/>
                        </a:lnSpc>
                        <a:spcBef>
                          <a:spcPts val="0"/>
                        </a:spcBef>
                        <a:spcAft>
                          <a:spcPts val="0"/>
                        </a:spcAft>
                        <a:buNone/>
                      </a:pPr>
                      <a:r>
                        <a:rPr lang="en-US" sz="1800"/>
                        <a:t>1</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6:3"/>
                      </a:ext>
                    </a:extLst>
                  </a:tcPr>
                </a:tc>
                <a:tc>
                  <a:txBody>
                    <a:bodyPr/>
                    <a:lstStyle/>
                    <a:p>
                      <a:pPr marL="0" lvl="0" indent="0" algn="ctr" rtl="0">
                        <a:lnSpc>
                          <a:spcPct val="115000"/>
                        </a:lnSpc>
                        <a:spcBef>
                          <a:spcPts val="0"/>
                        </a:spcBef>
                        <a:spcAft>
                          <a:spcPts val="0"/>
                        </a:spcAft>
                        <a:buNone/>
                      </a:pPr>
                      <a:r>
                        <a:rPr lang="en-US" sz="1800"/>
                        <a:t>$1.87</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6:4"/>
                      </a:ext>
                    </a:extLst>
                  </a:tcPr>
                </a:tc>
                <a:extLst>
                  <a:ext uri="{0D108BD9-81ED-4DB2-BD59-A6C34878D82A}">
                    <a16:rowId xmlns:a16="http://schemas.microsoft.com/office/drawing/2014/main" val="10006"/>
                  </a:ext>
                </a:extLst>
              </a:tr>
              <a:tr h="433850">
                <a:tc>
                  <a:txBody>
                    <a:bodyPr/>
                    <a:lstStyle/>
                    <a:p>
                      <a:pPr marL="0" lvl="0" indent="0" algn="ctr" rtl="0">
                        <a:lnSpc>
                          <a:spcPct val="115000"/>
                        </a:lnSpc>
                        <a:spcBef>
                          <a:spcPts val="0"/>
                        </a:spcBef>
                        <a:spcAft>
                          <a:spcPts val="0"/>
                        </a:spcAft>
                        <a:buNone/>
                      </a:pPr>
                      <a:r>
                        <a:rPr lang="en-US" sz="1800">
                          <a:solidFill>
                            <a:srgbClr val="1F2328"/>
                          </a:solidFill>
                        </a:rPr>
                        <a:t>Transparent Duct Tape</a:t>
                      </a:r>
                      <a:endParaRPr sz="1800">
                        <a:solidFill>
                          <a:srgbClr val="1F2328"/>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7:0"/>
                      </a:ext>
                    </a:extLst>
                  </a:tcPr>
                </a:tc>
                <a:tc>
                  <a:txBody>
                    <a:bodyPr/>
                    <a:lstStyle/>
                    <a:p>
                      <a:pPr marL="0" lvl="0" indent="0" algn="ctr" rtl="0">
                        <a:lnSpc>
                          <a:spcPct val="115000"/>
                        </a:lnSpc>
                        <a:spcBef>
                          <a:spcPts val="0"/>
                        </a:spcBef>
                        <a:spcAft>
                          <a:spcPts val="0"/>
                        </a:spcAft>
                        <a:buNone/>
                      </a:pPr>
                      <a:r>
                        <a:rPr lang="en-US" sz="1800">
                          <a:solidFill>
                            <a:srgbClr val="1F2328"/>
                          </a:solidFill>
                        </a:rPr>
                        <a:t>GP-ClrDctPrnt</a:t>
                      </a:r>
                      <a:endParaRPr sz="1800">
                        <a:solidFill>
                          <a:srgbClr val="1F2328"/>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7:1"/>
                      </a:ext>
                    </a:extLst>
                  </a:tcPr>
                </a:tc>
                <a:tc>
                  <a:txBody>
                    <a:bodyPr/>
                    <a:lstStyle/>
                    <a:p>
                      <a:pPr marL="0" lvl="0" indent="0" algn="ctr" rtl="0">
                        <a:lnSpc>
                          <a:spcPct val="115000"/>
                        </a:lnSpc>
                        <a:spcBef>
                          <a:spcPts val="0"/>
                        </a:spcBef>
                        <a:spcAft>
                          <a:spcPts val="0"/>
                        </a:spcAft>
                        <a:buNone/>
                      </a:pPr>
                      <a:r>
                        <a:rPr lang="en-US" sz="1800">
                          <a:solidFill>
                            <a:srgbClr val="1F2328"/>
                          </a:solidFill>
                        </a:rPr>
                        <a:t>Gaffer Power</a:t>
                      </a:r>
                      <a:endParaRPr sz="1800">
                        <a:solidFill>
                          <a:srgbClr val="1F2328"/>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7:2"/>
                      </a:ext>
                    </a:extLst>
                  </a:tcPr>
                </a:tc>
                <a:tc>
                  <a:txBody>
                    <a:bodyPr/>
                    <a:lstStyle/>
                    <a:p>
                      <a:pPr marL="0" lvl="0" indent="0" algn="ctr" rtl="0">
                        <a:lnSpc>
                          <a:spcPct val="115000"/>
                        </a:lnSpc>
                        <a:spcBef>
                          <a:spcPts val="0"/>
                        </a:spcBef>
                        <a:spcAft>
                          <a:spcPts val="0"/>
                        </a:spcAft>
                        <a:buNone/>
                      </a:pPr>
                      <a:r>
                        <a:rPr lang="en-US" sz="1800">
                          <a:solidFill>
                            <a:srgbClr val="1F2328"/>
                          </a:solidFill>
                        </a:rPr>
                        <a:t>1</a:t>
                      </a:r>
                      <a:endParaRPr sz="1800">
                        <a:solidFill>
                          <a:srgbClr val="1F2328"/>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7:3"/>
                      </a:ext>
                    </a:extLst>
                  </a:tcPr>
                </a:tc>
                <a:tc>
                  <a:txBody>
                    <a:bodyPr/>
                    <a:lstStyle/>
                    <a:p>
                      <a:pPr marL="0" lvl="0" indent="0" algn="ctr" rtl="0">
                        <a:lnSpc>
                          <a:spcPct val="115000"/>
                        </a:lnSpc>
                        <a:spcBef>
                          <a:spcPts val="0"/>
                        </a:spcBef>
                        <a:spcAft>
                          <a:spcPts val="0"/>
                        </a:spcAft>
                        <a:buNone/>
                      </a:pPr>
                      <a:r>
                        <a:rPr lang="en-US" sz="1800">
                          <a:solidFill>
                            <a:srgbClr val="1F2328"/>
                          </a:solidFill>
                        </a:rPr>
                        <a:t>$12.88</a:t>
                      </a:r>
                      <a:endParaRPr sz="1800">
                        <a:solidFill>
                          <a:srgbClr val="1F2328"/>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7:4"/>
                      </a:ext>
                    </a:extLst>
                  </a:tcPr>
                </a:tc>
                <a:extLst>
                  <a:ext uri="{0D108BD9-81ED-4DB2-BD59-A6C34878D82A}">
                    <a16:rowId xmlns:a16="http://schemas.microsoft.com/office/drawing/2014/main" val="10007"/>
                  </a:ext>
                </a:extLst>
              </a:tr>
              <a:tr h="433850">
                <a:tc>
                  <a:txBody>
                    <a:bodyPr/>
                    <a:lstStyle/>
                    <a:p>
                      <a:pPr marL="0" lvl="0" indent="0" algn="ctr" rtl="0">
                        <a:lnSpc>
                          <a:spcPct val="115000"/>
                        </a:lnSpc>
                        <a:spcBef>
                          <a:spcPts val="0"/>
                        </a:spcBef>
                        <a:spcAft>
                          <a:spcPts val="0"/>
                        </a:spcAft>
                        <a:buNone/>
                      </a:pPr>
                      <a:r>
                        <a:rPr lang="en-US" sz="1800"/>
                        <a:t>Cameras</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8:0"/>
                      </a:ext>
                    </a:extLst>
                  </a:tcPr>
                </a:tc>
                <a:tc>
                  <a:txBody>
                    <a:bodyPr/>
                    <a:lstStyle/>
                    <a:p>
                      <a:pPr marL="0" lvl="0" indent="0" algn="ctr" rtl="0">
                        <a:lnSpc>
                          <a:spcPct val="115000"/>
                        </a:lnSpc>
                        <a:spcBef>
                          <a:spcPts val="0"/>
                        </a:spcBef>
                        <a:spcAft>
                          <a:spcPts val="0"/>
                        </a:spcAft>
                        <a:buNone/>
                      </a:pPr>
                      <a:r>
                        <a:rPr lang="en-US" sz="1800"/>
                        <a:t>2.0-H3-D1</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8:1"/>
                      </a:ext>
                    </a:extLst>
                  </a:tcPr>
                </a:tc>
                <a:tc>
                  <a:txBody>
                    <a:bodyPr/>
                    <a:lstStyle/>
                    <a:p>
                      <a:pPr marL="0" lvl="0" indent="0" algn="ctr" rtl="0">
                        <a:lnSpc>
                          <a:spcPct val="115000"/>
                        </a:lnSpc>
                        <a:spcBef>
                          <a:spcPts val="0"/>
                        </a:spcBef>
                        <a:spcAft>
                          <a:spcPts val="0"/>
                        </a:spcAft>
                        <a:buNone/>
                      </a:pPr>
                      <a:r>
                        <a:rPr lang="en-US" sz="1800"/>
                        <a:t>Avigilon</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000000"/>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8:2"/>
                      </a:ext>
                    </a:extLst>
                  </a:tcPr>
                </a:tc>
                <a:tc>
                  <a:txBody>
                    <a:bodyPr/>
                    <a:lstStyle/>
                    <a:p>
                      <a:pPr marL="0" lvl="0" indent="0" algn="ctr" rtl="0">
                        <a:lnSpc>
                          <a:spcPct val="115000"/>
                        </a:lnSpc>
                        <a:spcBef>
                          <a:spcPts val="0"/>
                        </a:spcBef>
                        <a:spcAft>
                          <a:spcPts val="0"/>
                        </a:spcAft>
                        <a:buNone/>
                      </a:pPr>
                      <a:r>
                        <a:rPr lang="en-US" sz="1800"/>
                        <a:t>2</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000000"/>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8:3"/>
                      </a:ext>
                    </a:extLst>
                  </a:tcPr>
                </a:tc>
                <a:tc>
                  <a:txBody>
                    <a:bodyPr/>
                    <a:lstStyle/>
                    <a:p>
                      <a:pPr marL="0" lvl="0" indent="0" algn="ctr" rtl="0">
                        <a:lnSpc>
                          <a:spcPct val="115000"/>
                        </a:lnSpc>
                        <a:spcBef>
                          <a:spcPts val="0"/>
                        </a:spcBef>
                        <a:spcAft>
                          <a:spcPts val="0"/>
                        </a:spcAft>
                        <a:buNone/>
                      </a:pPr>
                      <a:r>
                        <a:rPr lang="en-US" sz="1800"/>
                        <a:t>Provided</a:t>
                      </a: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000000"/>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8:4"/>
                      </a:ext>
                    </a:extLst>
                  </a:tcPr>
                </a:tc>
                <a:extLst>
                  <a:ext uri="{0D108BD9-81ED-4DB2-BD59-A6C34878D82A}">
                    <a16:rowId xmlns:a16="http://schemas.microsoft.com/office/drawing/2014/main" val="10008"/>
                  </a:ext>
                </a:extLst>
              </a:tr>
              <a:tr h="433850">
                <a:tc>
                  <a:txBody>
                    <a:bodyPr/>
                    <a:lstStyle/>
                    <a:p>
                      <a:pPr marL="0" lvl="0" indent="0" algn="l" rtl="0">
                        <a:spcBef>
                          <a:spcPts val="0"/>
                        </a:spcBef>
                        <a:spcAft>
                          <a:spcPts val="0"/>
                        </a:spcAft>
                        <a:buNone/>
                      </a:pP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9:0"/>
                      </a:ext>
                    </a:extLst>
                  </a:tcPr>
                </a:tc>
                <a:tc>
                  <a:txBody>
                    <a:bodyPr/>
                    <a:lstStyle/>
                    <a:p>
                      <a:pPr marL="0" lvl="0" indent="0" algn="l" rtl="0">
                        <a:spcBef>
                          <a:spcPts val="0"/>
                        </a:spcBef>
                        <a:spcAft>
                          <a:spcPts val="0"/>
                        </a:spcAft>
                        <a:buNone/>
                      </a:pPr>
                      <a:endParaRPr sz="1800"/>
                    </a:p>
                  </a:txBody>
                  <a:tcPr marL="28575" marR="28575" marT="19050" marB="19050" anchor="b">
                    <a:lnL w="7625" cap="flat" cmpd="sng">
                      <a:solidFill>
                        <a:srgbClr val="CCCCCC"/>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9:1"/>
                      </a:ext>
                    </a:extLst>
                  </a:tcPr>
                </a:tc>
                <a:tc>
                  <a:txBody>
                    <a:bodyPr/>
                    <a:lstStyle/>
                    <a:p>
                      <a:pPr marL="0" lvl="0" indent="0" algn="ctr" rtl="0">
                        <a:lnSpc>
                          <a:spcPct val="115000"/>
                        </a:lnSpc>
                        <a:spcBef>
                          <a:spcPts val="0"/>
                        </a:spcBef>
                        <a:spcAft>
                          <a:spcPts val="0"/>
                        </a:spcAft>
                        <a:buNone/>
                      </a:pPr>
                      <a:r>
                        <a:rPr lang="en-US" sz="1800" b="1"/>
                        <a:t>Total</a:t>
                      </a:r>
                      <a:endParaRPr sz="1800" b="1"/>
                    </a:p>
                  </a:txBody>
                  <a:tcPr marL="28575" marR="28575" marT="19050" marB="19050"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9:2"/>
                      </a:ext>
                    </a:extLst>
                  </a:tcPr>
                </a:tc>
                <a:tc>
                  <a:txBody>
                    <a:bodyPr/>
                    <a:lstStyle/>
                    <a:p>
                      <a:pPr marL="0" lvl="0" indent="0" algn="ctr" rtl="0">
                        <a:lnSpc>
                          <a:spcPct val="115000"/>
                        </a:lnSpc>
                        <a:spcBef>
                          <a:spcPts val="0"/>
                        </a:spcBef>
                        <a:spcAft>
                          <a:spcPts val="0"/>
                        </a:spcAft>
                        <a:buNone/>
                      </a:pPr>
                      <a:r>
                        <a:rPr lang="en-US" sz="1800"/>
                        <a:t>25</a:t>
                      </a:r>
                      <a:endParaRPr sz="1800"/>
                    </a:p>
                  </a:txBody>
                  <a:tcPr marL="28575" marR="28575" marT="19050" marB="19050"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9:3"/>
                      </a:ext>
                    </a:extLst>
                  </a:tcPr>
                </a:tc>
                <a:tc>
                  <a:txBody>
                    <a:bodyPr/>
                    <a:lstStyle/>
                    <a:p>
                      <a:pPr marL="0" lvl="0" indent="0" algn="ctr" rtl="0">
                        <a:lnSpc>
                          <a:spcPct val="115000"/>
                        </a:lnSpc>
                        <a:spcBef>
                          <a:spcPts val="0"/>
                        </a:spcBef>
                        <a:spcAft>
                          <a:spcPts val="0"/>
                        </a:spcAft>
                        <a:buNone/>
                      </a:pPr>
                      <a:r>
                        <a:rPr lang="en-US" sz="1800"/>
                        <a:t>$185.18</a:t>
                      </a:r>
                      <a:endParaRPr sz="1800"/>
                    </a:p>
                  </a:txBody>
                  <a:tcPr marL="28575" marR="28575" marT="19050" marB="19050" anchor="b">
                    <a:lnL w="7625" cap="flat" cmpd="sng">
                      <a:solidFill>
                        <a:srgbClr val="000000"/>
                      </a:solidFill>
                      <a:prstDash val="solid"/>
                      <a:round/>
                      <a:headEnd type="none" w="sm" len="sm"/>
                      <a:tailEnd type="none" w="sm" len="sm"/>
                    </a:lnL>
                    <a:lnR w="7625" cap="flat" cmpd="sng">
                      <a:solidFill>
                        <a:srgbClr val="000000"/>
                      </a:solidFill>
                      <a:prstDash val="solid"/>
                      <a:round/>
                      <a:headEnd type="none" w="sm" len="sm"/>
                      <a:tailEnd type="none" w="sm" len="sm"/>
                    </a:lnR>
                    <a:lnT w="7625" cap="flat" cmpd="sng">
                      <a:solidFill>
                        <a:srgbClr val="000000"/>
                      </a:solidFill>
                      <a:prstDash val="solid"/>
                      <a:round/>
                      <a:headEnd type="none" w="sm" len="sm"/>
                      <a:tailEnd type="none" w="sm" len="sm"/>
                    </a:lnT>
                    <a:lnB w="7625" cap="flat" cmpd="sng">
                      <a:solidFill>
                        <a:srgbClr val="000000"/>
                      </a:solidFill>
                      <a:prstDash val="solid"/>
                      <a:round/>
                      <a:headEnd type="none" w="sm" len="sm"/>
                      <a:tailEnd type="none" w="sm" len="sm"/>
                    </a:lnB>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135:9:4"/>
                      </a:ext>
                    </a:extLst>
                  </a:tcPr>
                </a:tc>
                <a:extLst>
                  <a:ext uri="{0D108BD9-81ED-4DB2-BD59-A6C34878D82A}">
                    <a16:rowId xmlns:a16="http://schemas.microsoft.com/office/drawing/2014/main" val="10009"/>
                  </a:ext>
                </a:extLst>
              </a:tr>
            </a:tbl>
          </a:graphicData>
        </a:graphic>
      </p:graphicFrame>
      <p:sp>
        <p:nvSpPr>
          <p:cNvPr id="136" name="Google Shape;136;g23ac7cbab9e_1_28"/>
          <p:cNvSpPr txBox="1">
            <a:spLocks noGrp="1"/>
          </p:cNvSpPr>
          <p:nvPr>
            <p:ph type="title"/>
          </p:nvPr>
        </p:nvSpPr>
        <p:spPr>
          <a:xfrm>
            <a:off x="415650" y="373992"/>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Bill of Materials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18a733a95cff1c31_10"/>
          <p:cNvSpPr txBox="1">
            <a:spLocks noGrp="1"/>
          </p:cNvSpPr>
          <p:nvPr>
            <p:ph type="title"/>
          </p:nvPr>
        </p:nvSpPr>
        <p:spPr>
          <a:xfrm>
            <a:off x="495350" y="229125"/>
            <a:ext cx="10750200" cy="9789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Future Work: Implement System Outdoors</a:t>
            </a:r>
            <a:endParaRPr/>
          </a:p>
        </p:txBody>
      </p:sp>
      <p:pic>
        <p:nvPicPr>
          <p:cNvPr id="142" name="Google Shape;142;g18a733a95cff1c31_10"/>
          <p:cNvPicPr preferRelativeResize="0"/>
          <p:nvPr/>
        </p:nvPicPr>
        <p:blipFill>
          <a:blip r:embed="rId3">
            <a:alphaModFix/>
          </a:blip>
          <a:stretch>
            <a:fillRect/>
          </a:stretch>
        </p:blipFill>
        <p:spPr>
          <a:xfrm>
            <a:off x="6360250" y="1208025"/>
            <a:ext cx="4619642" cy="5209500"/>
          </a:xfrm>
          <a:prstGeom prst="rect">
            <a:avLst/>
          </a:prstGeom>
          <a:noFill/>
          <a:ln>
            <a:noFill/>
          </a:ln>
        </p:spPr>
      </p:pic>
      <p:pic>
        <p:nvPicPr>
          <p:cNvPr id="143" name="Google Shape;143;g18a733a95cff1c31_10"/>
          <p:cNvPicPr preferRelativeResize="0"/>
          <p:nvPr/>
        </p:nvPicPr>
        <p:blipFill>
          <a:blip r:embed="rId4">
            <a:alphaModFix/>
          </a:blip>
          <a:stretch>
            <a:fillRect/>
          </a:stretch>
        </p:blipFill>
        <p:spPr>
          <a:xfrm>
            <a:off x="1575775" y="1208024"/>
            <a:ext cx="3826943" cy="5209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g23ac7cbab9e_0_13"/>
          <p:cNvSpPr txBox="1">
            <a:spLocks noGrp="1"/>
          </p:cNvSpPr>
          <p:nvPr>
            <p:ph type="title"/>
          </p:nvPr>
        </p:nvSpPr>
        <p:spPr>
          <a:xfrm>
            <a:off x="415600" y="423467"/>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Tennessee Tech’s “Parking Problem”</a:t>
            </a:r>
            <a:endParaRPr/>
          </a:p>
        </p:txBody>
      </p:sp>
      <p:sp>
        <p:nvSpPr>
          <p:cNvPr id="55" name="Google Shape;55;g23ac7cbab9e_0_13"/>
          <p:cNvSpPr txBox="1">
            <a:spLocks noGrp="1"/>
          </p:cNvSpPr>
          <p:nvPr>
            <p:ph type="body" idx="1"/>
          </p:nvPr>
        </p:nvSpPr>
        <p:spPr>
          <a:xfrm>
            <a:off x="415600" y="2216400"/>
            <a:ext cx="4980900" cy="3056100"/>
          </a:xfrm>
          <a:prstGeom prst="rect">
            <a:avLst/>
          </a:prstGeom>
        </p:spPr>
        <p:txBody>
          <a:bodyPr spcFirstLastPara="1" wrap="square" lIns="91425" tIns="45700" rIns="91425" bIns="45700" anchor="t" anchorCtr="0">
            <a:noAutofit/>
          </a:bodyPr>
          <a:lstStyle/>
          <a:p>
            <a:pPr marL="457200" lvl="0" indent="-406400" algn="l" rtl="0">
              <a:lnSpc>
                <a:spcPct val="115000"/>
              </a:lnSpc>
              <a:spcBef>
                <a:spcPts val="1000"/>
              </a:spcBef>
              <a:spcAft>
                <a:spcPts val="0"/>
              </a:spcAft>
              <a:buClr>
                <a:srgbClr val="434343"/>
              </a:buClr>
              <a:buSzPts val="2800"/>
              <a:buChar char="•"/>
            </a:pPr>
            <a:r>
              <a:rPr lang="en-US">
                <a:solidFill>
                  <a:srgbClr val="434343"/>
                </a:solidFill>
              </a:rPr>
              <a:t>Students want close</a:t>
            </a:r>
            <a:br>
              <a:rPr lang="en-US">
                <a:solidFill>
                  <a:srgbClr val="434343"/>
                </a:solidFill>
              </a:rPr>
            </a:br>
            <a:r>
              <a:rPr lang="en-US">
                <a:solidFill>
                  <a:srgbClr val="434343"/>
                </a:solidFill>
              </a:rPr>
              <a:t>parking spots</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These closer red lots</a:t>
            </a:r>
            <a:br>
              <a:rPr lang="en-US">
                <a:solidFill>
                  <a:srgbClr val="434343"/>
                </a:solidFill>
              </a:rPr>
            </a:br>
            <a:r>
              <a:rPr lang="en-US">
                <a:solidFill>
                  <a:srgbClr val="434343"/>
                </a:solidFill>
              </a:rPr>
              <a:t>fill up quickly</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Students waste time</a:t>
            </a:r>
            <a:br>
              <a:rPr lang="en-US">
                <a:solidFill>
                  <a:srgbClr val="434343"/>
                </a:solidFill>
              </a:rPr>
            </a:br>
            <a:r>
              <a:rPr lang="en-US">
                <a:solidFill>
                  <a:srgbClr val="434343"/>
                </a:solidFill>
              </a:rPr>
              <a:t>finding spots</a:t>
            </a:r>
            <a:endParaRPr>
              <a:solidFill>
                <a:srgbClr val="434343"/>
              </a:solidFill>
            </a:endParaRPr>
          </a:p>
        </p:txBody>
      </p:sp>
      <p:pic>
        <p:nvPicPr>
          <p:cNvPr id="56" name="Google Shape;56;g23ac7cbab9e_0_13"/>
          <p:cNvPicPr preferRelativeResize="0"/>
          <p:nvPr/>
        </p:nvPicPr>
        <p:blipFill>
          <a:blip r:embed="rId3">
            <a:alphaModFix/>
          </a:blip>
          <a:stretch>
            <a:fillRect/>
          </a:stretch>
        </p:blipFill>
        <p:spPr>
          <a:xfrm>
            <a:off x="5396375" y="1287175"/>
            <a:ext cx="6702102" cy="4980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23ac7cbab9e_0_96"/>
          <p:cNvSpPr txBox="1">
            <a:spLocks noGrp="1"/>
          </p:cNvSpPr>
          <p:nvPr>
            <p:ph type="title"/>
          </p:nvPr>
        </p:nvSpPr>
        <p:spPr>
          <a:xfrm>
            <a:off x="415600" y="423467"/>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Vision for System in Bell Hall Lot</a:t>
            </a:r>
            <a:endParaRPr/>
          </a:p>
        </p:txBody>
      </p:sp>
      <p:pic>
        <p:nvPicPr>
          <p:cNvPr id="62" name="Google Shape;62;g23ac7cbab9e_0_96"/>
          <p:cNvPicPr preferRelativeResize="0"/>
          <p:nvPr/>
        </p:nvPicPr>
        <p:blipFill>
          <a:blip r:embed="rId3">
            <a:alphaModFix/>
          </a:blip>
          <a:stretch>
            <a:fillRect/>
          </a:stretch>
        </p:blipFill>
        <p:spPr>
          <a:xfrm>
            <a:off x="698100" y="1427050"/>
            <a:ext cx="11090800" cy="48824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g23ac7cbab9e_0_114"/>
          <p:cNvSpPr txBox="1">
            <a:spLocks noGrp="1"/>
          </p:cNvSpPr>
          <p:nvPr>
            <p:ph type="title"/>
          </p:nvPr>
        </p:nvSpPr>
        <p:spPr>
          <a:xfrm>
            <a:off x="415600" y="423467"/>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Stakeholder Input and Constraints</a:t>
            </a:r>
            <a:endParaRPr/>
          </a:p>
        </p:txBody>
      </p:sp>
      <p:sp>
        <p:nvSpPr>
          <p:cNvPr id="68" name="Google Shape;68;g23ac7cbab9e_0_114"/>
          <p:cNvSpPr txBox="1">
            <a:spLocks noGrp="1"/>
          </p:cNvSpPr>
          <p:nvPr>
            <p:ph type="body" idx="1"/>
          </p:nvPr>
        </p:nvSpPr>
        <p:spPr>
          <a:xfrm>
            <a:off x="415600" y="1485650"/>
            <a:ext cx="10842900" cy="4315200"/>
          </a:xfrm>
          <a:prstGeom prst="rect">
            <a:avLst/>
          </a:prstGeom>
        </p:spPr>
        <p:txBody>
          <a:bodyPr spcFirstLastPara="1" wrap="square" lIns="91425" tIns="45700" rIns="91425" bIns="45700" anchor="t" anchorCtr="0">
            <a:noAutofit/>
          </a:bodyPr>
          <a:lstStyle/>
          <a:p>
            <a:pPr marL="457200" lvl="0" indent="-438150" algn="l" rtl="0">
              <a:lnSpc>
                <a:spcPct val="115000"/>
              </a:lnSpc>
              <a:spcBef>
                <a:spcPts val="1000"/>
              </a:spcBef>
              <a:spcAft>
                <a:spcPts val="0"/>
              </a:spcAft>
              <a:buClr>
                <a:srgbClr val="434343"/>
              </a:buClr>
              <a:buSzPts val="3300"/>
              <a:buChar char="•"/>
            </a:pPr>
            <a:r>
              <a:rPr lang="en-US" sz="3300">
                <a:solidFill>
                  <a:srgbClr val="434343"/>
                </a:solidFill>
              </a:rPr>
              <a:t>Stakeholders</a:t>
            </a:r>
            <a:endParaRPr sz="3300">
              <a:solidFill>
                <a:srgbClr val="434343"/>
              </a:solidFill>
            </a:endParaRPr>
          </a:p>
          <a:p>
            <a:pPr marL="914400" lvl="1" indent="-412750" algn="l" rtl="0">
              <a:lnSpc>
                <a:spcPct val="115000"/>
              </a:lnSpc>
              <a:spcBef>
                <a:spcPts val="0"/>
              </a:spcBef>
              <a:spcAft>
                <a:spcPts val="0"/>
              </a:spcAft>
              <a:buClr>
                <a:srgbClr val="434343"/>
              </a:buClr>
              <a:buSzPts val="2900"/>
              <a:buChar char="•"/>
            </a:pPr>
            <a:r>
              <a:rPr lang="en-US" sz="2900">
                <a:solidFill>
                  <a:srgbClr val="434343"/>
                </a:solidFill>
              </a:rPr>
              <a:t>Parking and Transportation</a:t>
            </a:r>
            <a:endParaRPr sz="2900">
              <a:solidFill>
                <a:srgbClr val="434343"/>
              </a:solidFill>
            </a:endParaRPr>
          </a:p>
          <a:p>
            <a:pPr marL="914400" lvl="1" indent="-412750" algn="l" rtl="0">
              <a:lnSpc>
                <a:spcPct val="115000"/>
              </a:lnSpc>
              <a:spcBef>
                <a:spcPts val="0"/>
              </a:spcBef>
              <a:spcAft>
                <a:spcPts val="0"/>
              </a:spcAft>
              <a:buClr>
                <a:srgbClr val="434343"/>
              </a:buClr>
              <a:buSzPts val="2900"/>
              <a:buChar char="•"/>
            </a:pPr>
            <a:r>
              <a:rPr lang="en-US" sz="2900">
                <a:solidFill>
                  <a:srgbClr val="434343"/>
                </a:solidFill>
              </a:rPr>
              <a:t>University Police</a:t>
            </a:r>
            <a:endParaRPr sz="2900">
              <a:solidFill>
                <a:srgbClr val="434343"/>
              </a:solidFill>
            </a:endParaRPr>
          </a:p>
          <a:p>
            <a:pPr marL="914400" lvl="1" indent="-412750" algn="l" rtl="0">
              <a:lnSpc>
                <a:spcPct val="115000"/>
              </a:lnSpc>
              <a:spcBef>
                <a:spcPts val="0"/>
              </a:spcBef>
              <a:spcAft>
                <a:spcPts val="0"/>
              </a:spcAft>
              <a:buClr>
                <a:srgbClr val="434343"/>
              </a:buClr>
              <a:buSzPts val="2900"/>
              <a:buChar char="•"/>
            </a:pPr>
            <a:r>
              <a:rPr lang="en-US" sz="2900">
                <a:solidFill>
                  <a:srgbClr val="434343"/>
                </a:solidFill>
              </a:rPr>
              <a:t>Facilities</a:t>
            </a:r>
            <a:endParaRPr sz="2900">
              <a:solidFill>
                <a:srgbClr val="434343"/>
              </a:solidFill>
            </a:endParaRPr>
          </a:p>
          <a:p>
            <a:pPr marL="457200" lvl="0" indent="-438150" algn="l" rtl="0">
              <a:lnSpc>
                <a:spcPct val="115000"/>
              </a:lnSpc>
              <a:spcBef>
                <a:spcPts val="0"/>
              </a:spcBef>
              <a:spcAft>
                <a:spcPts val="0"/>
              </a:spcAft>
              <a:buClr>
                <a:srgbClr val="434343"/>
              </a:buClr>
              <a:buSzPts val="3300"/>
              <a:buChar char="•"/>
            </a:pPr>
            <a:r>
              <a:rPr lang="en-US" sz="3300">
                <a:solidFill>
                  <a:srgbClr val="434343"/>
                </a:solidFill>
              </a:rPr>
              <a:t>Overarching Constraints</a:t>
            </a:r>
            <a:endParaRPr sz="3300">
              <a:solidFill>
                <a:srgbClr val="434343"/>
              </a:solidFill>
            </a:endParaRPr>
          </a:p>
          <a:p>
            <a:pPr marL="914400" lvl="1" indent="-412750" algn="l" rtl="0">
              <a:lnSpc>
                <a:spcPct val="115000"/>
              </a:lnSpc>
              <a:spcBef>
                <a:spcPts val="0"/>
              </a:spcBef>
              <a:spcAft>
                <a:spcPts val="0"/>
              </a:spcAft>
              <a:buClr>
                <a:srgbClr val="434343"/>
              </a:buClr>
              <a:buSzPts val="2900"/>
              <a:buChar char="•"/>
            </a:pPr>
            <a:r>
              <a:rPr lang="en-US" sz="2900">
                <a:solidFill>
                  <a:srgbClr val="434343"/>
                </a:solidFill>
              </a:rPr>
              <a:t>No obstruction of spaces/traffic</a:t>
            </a:r>
            <a:endParaRPr sz="2900">
              <a:solidFill>
                <a:srgbClr val="434343"/>
              </a:solidFill>
            </a:endParaRPr>
          </a:p>
          <a:p>
            <a:pPr marL="914400" lvl="1" indent="-412750" algn="l" rtl="0">
              <a:lnSpc>
                <a:spcPct val="115000"/>
              </a:lnSpc>
              <a:spcBef>
                <a:spcPts val="0"/>
              </a:spcBef>
              <a:spcAft>
                <a:spcPts val="0"/>
              </a:spcAft>
              <a:buClr>
                <a:srgbClr val="434343"/>
              </a:buClr>
              <a:buSzPts val="2900"/>
              <a:buChar char="•"/>
            </a:pPr>
            <a:r>
              <a:rPr lang="en-US" sz="2900">
                <a:solidFill>
                  <a:srgbClr val="434343"/>
                </a:solidFill>
              </a:rPr>
              <a:t>No storage of images/videos</a:t>
            </a:r>
            <a:endParaRPr sz="2900">
              <a:solidFill>
                <a:srgbClr val="434343"/>
              </a:solidFill>
            </a:endParaRPr>
          </a:p>
          <a:p>
            <a:pPr marL="914400" lvl="1" indent="-412750" algn="l" rtl="0">
              <a:lnSpc>
                <a:spcPct val="115000"/>
              </a:lnSpc>
              <a:spcBef>
                <a:spcPts val="0"/>
              </a:spcBef>
              <a:spcAft>
                <a:spcPts val="0"/>
              </a:spcAft>
              <a:buClr>
                <a:srgbClr val="434343"/>
              </a:buClr>
              <a:buSzPts val="2900"/>
              <a:buChar char="•"/>
            </a:pPr>
            <a:r>
              <a:rPr lang="en-US" sz="2900">
                <a:solidFill>
                  <a:srgbClr val="434343"/>
                </a:solidFill>
              </a:rPr>
              <a:t>Operational between 7:30 a.m. to 4:30 p.m.</a:t>
            </a:r>
            <a:endParaRPr sz="2900">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g23ac7cbab9e_0_144"/>
          <p:cNvSpPr txBox="1">
            <a:spLocks noGrp="1"/>
          </p:cNvSpPr>
          <p:nvPr>
            <p:ph type="title"/>
          </p:nvPr>
        </p:nvSpPr>
        <p:spPr>
          <a:xfrm>
            <a:off x="415600" y="423467"/>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Cameras</a:t>
            </a:r>
            <a:endParaRPr/>
          </a:p>
        </p:txBody>
      </p:sp>
      <p:sp>
        <p:nvSpPr>
          <p:cNvPr id="74" name="Google Shape;74;g23ac7cbab9e_0_144"/>
          <p:cNvSpPr txBox="1">
            <a:spLocks noGrp="1"/>
          </p:cNvSpPr>
          <p:nvPr>
            <p:ph type="body" idx="1"/>
          </p:nvPr>
        </p:nvSpPr>
        <p:spPr>
          <a:xfrm>
            <a:off x="415600" y="2216400"/>
            <a:ext cx="5907900" cy="3683100"/>
          </a:xfrm>
          <a:prstGeom prst="rect">
            <a:avLst/>
          </a:prstGeom>
        </p:spPr>
        <p:txBody>
          <a:bodyPr spcFirstLastPara="1" wrap="square" lIns="91425" tIns="45700" rIns="91425" bIns="45700" anchor="t" anchorCtr="0">
            <a:noAutofit/>
          </a:bodyPr>
          <a:lstStyle/>
          <a:p>
            <a:pPr marL="457200" lvl="0" indent="-406400" algn="l" rtl="0">
              <a:lnSpc>
                <a:spcPct val="115000"/>
              </a:lnSpc>
              <a:spcBef>
                <a:spcPts val="1000"/>
              </a:spcBef>
              <a:spcAft>
                <a:spcPts val="0"/>
              </a:spcAft>
              <a:buClr>
                <a:srgbClr val="434343"/>
              </a:buClr>
              <a:buSzPts val="2800"/>
              <a:buChar char="•"/>
            </a:pPr>
            <a:r>
              <a:rPr lang="en-US">
                <a:solidFill>
                  <a:srgbClr val="434343"/>
                </a:solidFill>
              </a:rPr>
              <a:t>Avigilon 2.0 Megapixel Day/Night H.265 HD Indoor Dome Cameras</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Obtained from ITS</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Frame Rate: 30 fps</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Field of View: 98°</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Supports ONVIF, RTSP</a:t>
            </a:r>
            <a:endParaRPr>
              <a:solidFill>
                <a:srgbClr val="434343"/>
              </a:solidFill>
            </a:endParaRPr>
          </a:p>
        </p:txBody>
      </p:sp>
      <p:pic>
        <p:nvPicPr>
          <p:cNvPr id="75" name="Google Shape;75;g23ac7cbab9e_0_144"/>
          <p:cNvPicPr preferRelativeResize="0"/>
          <p:nvPr/>
        </p:nvPicPr>
        <p:blipFill rotWithShape="1">
          <a:blip r:embed="rId3">
            <a:alphaModFix/>
          </a:blip>
          <a:srcRect r="64549"/>
          <a:stretch/>
        </p:blipFill>
        <p:spPr>
          <a:xfrm>
            <a:off x="7672800" y="1305367"/>
            <a:ext cx="2828570" cy="2348800"/>
          </a:xfrm>
          <a:prstGeom prst="rect">
            <a:avLst/>
          </a:prstGeom>
          <a:noFill/>
          <a:ln>
            <a:noFill/>
          </a:ln>
        </p:spPr>
      </p:pic>
      <p:pic>
        <p:nvPicPr>
          <p:cNvPr id="76" name="Google Shape;76;g23ac7cbab9e_0_144"/>
          <p:cNvPicPr preferRelativeResize="0"/>
          <p:nvPr/>
        </p:nvPicPr>
        <p:blipFill rotWithShape="1">
          <a:blip r:embed="rId3">
            <a:alphaModFix/>
          </a:blip>
          <a:srcRect l="34861"/>
          <a:stretch/>
        </p:blipFill>
        <p:spPr>
          <a:xfrm>
            <a:off x="6582833" y="3802434"/>
            <a:ext cx="5517769" cy="249366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g23ac7cbab9e_0_158"/>
          <p:cNvSpPr txBox="1">
            <a:spLocks noGrp="1"/>
          </p:cNvSpPr>
          <p:nvPr>
            <p:ph type="title"/>
          </p:nvPr>
        </p:nvSpPr>
        <p:spPr>
          <a:xfrm>
            <a:off x="415600" y="423467"/>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Sign</a:t>
            </a:r>
            <a:endParaRPr/>
          </a:p>
        </p:txBody>
      </p:sp>
      <p:sp>
        <p:nvSpPr>
          <p:cNvPr id="82" name="Google Shape;82;g23ac7cbab9e_0_158"/>
          <p:cNvSpPr txBox="1">
            <a:spLocks noGrp="1"/>
          </p:cNvSpPr>
          <p:nvPr>
            <p:ph type="body" idx="1"/>
          </p:nvPr>
        </p:nvSpPr>
        <p:spPr>
          <a:xfrm>
            <a:off x="415600" y="2315700"/>
            <a:ext cx="5315700" cy="2226600"/>
          </a:xfrm>
          <a:prstGeom prst="rect">
            <a:avLst/>
          </a:prstGeom>
        </p:spPr>
        <p:txBody>
          <a:bodyPr spcFirstLastPara="1" wrap="square" lIns="91425" tIns="45700" rIns="91425" bIns="45700" anchor="t" anchorCtr="0">
            <a:noAutofit/>
          </a:bodyPr>
          <a:lstStyle/>
          <a:p>
            <a:pPr marL="457200" lvl="0" indent="-406400" algn="l" rtl="0">
              <a:lnSpc>
                <a:spcPct val="115000"/>
              </a:lnSpc>
              <a:spcBef>
                <a:spcPts val="1000"/>
              </a:spcBef>
              <a:spcAft>
                <a:spcPts val="0"/>
              </a:spcAft>
              <a:buClr>
                <a:srgbClr val="434343"/>
              </a:buClr>
              <a:buSzPts val="2800"/>
              <a:buChar char="•"/>
            </a:pPr>
            <a:r>
              <a:rPr lang="en-US">
                <a:solidFill>
                  <a:srgbClr val="434343"/>
                </a:solidFill>
              </a:rPr>
              <a:t>LED strips used as</a:t>
            </a:r>
            <a:br>
              <a:rPr lang="en-US">
                <a:solidFill>
                  <a:srgbClr val="434343"/>
                </a:solidFill>
              </a:rPr>
            </a:br>
            <a:r>
              <a:rPr lang="en-US">
                <a:solidFill>
                  <a:srgbClr val="434343"/>
                </a:solidFill>
              </a:rPr>
              <a:t>seven-segment displays</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Arduino Mega microcontroller</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Serial communication with PC</a:t>
            </a:r>
            <a:endParaRPr>
              <a:solidFill>
                <a:srgbClr val="434343"/>
              </a:solidFill>
            </a:endParaRPr>
          </a:p>
        </p:txBody>
      </p:sp>
      <p:pic>
        <p:nvPicPr>
          <p:cNvPr id="83" name="Google Shape;83;g23ac7cbab9e_0_158"/>
          <p:cNvPicPr preferRelativeResize="0"/>
          <p:nvPr/>
        </p:nvPicPr>
        <p:blipFill rotWithShape="1">
          <a:blip r:embed="rId3">
            <a:alphaModFix/>
          </a:blip>
          <a:srcRect l="11384" r="13619"/>
          <a:stretch/>
        </p:blipFill>
        <p:spPr>
          <a:xfrm>
            <a:off x="5731300" y="1254772"/>
            <a:ext cx="6280025" cy="4698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g23ac7cbab9e_0_171"/>
          <p:cNvSpPr txBox="1">
            <a:spLocks noGrp="1"/>
          </p:cNvSpPr>
          <p:nvPr>
            <p:ph type="title"/>
          </p:nvPr>
        </p:nvSpPr>
        <p:spPr>
          <a:xfrm>
            <a:off x="415600" y="423467"/>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Sign Schematic</a:t>
            </a:r>
            <a:endParaRPr/>
          </a:p>
        </p:txBody>
      </p:sp>
      <p:pic>
        <p:nvPicPr>
          <p:cNvPr id="89" name="Google Shape;89;g23ac7cbab9e_0_171"/>
          <p:cNvPicPr preferRelativeResize="0"/>
          <p:nvPr/>
        </p:nvPicPr>
        <p:blipFill>
          <a:blip r:embed="rId3">
            <a:alphaModFix/>
          </a:blip>
          <a:stretch>
            <a:fillRect/>
          </a:stretch>
        </p:blipFill>
        <p:spPr>
          <a:xfrm>
            <a:off x="1493759" y="1316799"/>
            <a:ext cx="9204480" cy="52087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g23ac7cbab9e_0_138"/>
          <p:cNvSpPr txBox="1">
            <a:spLocks noGrp="1"/>
          </p:cNvSpPr>
          <p:nvPr>
            <p:ph type="title"/>
          </p:nvPr>
        </p:nvSpPr>
        <p:spPr>
          <a:xfrm>
            <a:off x="415600" y="423467"/>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Mobile Application</a:t>
            </a:r>
            <a:endParaRPr/>
          </a:p>
        </p:txBody>
      </p:sp>
      <p:sp>
        <p:nvSpPr>
          <p:cNvPr id="95" name="Google Shape;95;g23ac7cbab9e_0_138"/>
          <p:cNvSpPr txBox="1">
            <a:spLocks noGrp="1"/>
          </p:cNvSpPr>
          <p:nvPr>
            <p:ph type="body" idx="1"/>
          </p:nvPr>
        </p:nvSpPr>
        <p:spPr>
          <a:xfrm>
            <a:off x="415600" y="2472375"/>
            <a:ext cx="6000900" cy="2173200"/>
          </a:xfrm>
          <a:prstGeom prst="rect">
            <a:avLst/>
          </a:prstGeom>
        </p:spPr>
        <p:txBody>
          <a:bodyPr spcFirstLastPara="1" wrap="square" lIns="91425" tIns="45700" rIns="91425" bIns="45700" anchor="t" anchorCtr="0">
            <a:noAutofit/>
          </a:bodyPr>
          <a:lstStyle/>
          <a:p>
            <a:pPr marL="457200" lvl="0" indent="-406400" algn="l" rtl="0">
              <a:lnSpc>
                <a:spcPct val="115000"/>
              </a:lnSpc>
              <a:spcBef>
                <a:spcPts val="1000"/>
              </a:spcBef>
              <a:spcAft>
                <a:spcPts val="0"/>
              </a:spcAft>
              <a:buClr>
                <a:srgbClr val="434343"/>
              </a:buClr>
              <a:buSzPts val="2800"/>
              <a:buChar char="•"/>
            </a:pPr>
            <a:r>
              <a:rPr lang="en-US">
                <a:solidFill>
                  <a:srgbClr val="434343"/>
                </a:solidFill>
              </a:rPr>
              <a:t>Designed by CS Team</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Display availability information from remote database</a:t>
            </a:r>
            <a:endParaRPr>
              <a:solidFill>
                <a:srgbClr val="434343"/>
              </a:solidFill>
            </a:endParaRPr>
          </a:p>
          <a:p>
            <a:pPr marL="914400" lvl="1" indent="-381000" algn="l" rtl="0">
              <a:lnSpc>
                <a:spcPct val="115000"/>
              </a:lnSpc>
              <a:spcBef>
                <a:spcPts val="0"/>
              </a:spcBef>
              <a:spcAft>
                <a:spcPts val="0"/>
              </a:spcAft>
              <a:buClr>
                <a:srgbClr val="434343"/>
              </a:buClr>
              <a:buSzPts val="2400"/>
              <a:buChar char="•"/>
            </a:pPr>
            <a:r>
              <a:rPr lang="en-US">
                <a:solidFill>
                  <a:srgbClr val="434343"/>
                </a:solidFill>
              </a:rPr>
              <a:t>Google Firebase</a:t>
            </a:r>
            <a:endParaRPr>
              <a:solidFill>
                <a:srgbClr val="434343"/>
              </a:solidFill>
            </a:endParaRPr>
          </a:p>
        </p:txBody>
      </p:sp>
      <p:pic>
        <p:nvPicPr>
          <p:cNvPr id="96" name="Google Shape;96;g23ac7cbab9e_0_138"/>
          <p:cNvPicPr preferRelativeResize="0"/>
          <p:nvPr/>
        </p:nvPicPr>
        <p:blipFill>
          <a:blip r:embed="rId3">
            <a:alphaModFix/>
          </a:blip>
          <a:stretch>
            <a:fillRect/>
          </a:stretch>
        </p:blipFill>
        <p:spPr>
          <a:xfrm>
            <a:off x="6973775" y="328950"/>
            <a:ext cx="3310000" cy="62001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g23ac7cbab9e_0_151"/>
          <p:cNvSpPr txBox="1">
            <a:spLocks noGrp="1"/>
          </p:cNvSpPr>
          <p:nvPr>
            <p:ph type="title"/>
          </p:nvPr>
        </p:nvSpPr>
        <p:spPr>
          <a:xfrm>
            <a:off x="415600" y="423467"/>
            <a:ext cx="11360700" cy="831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Server</a:t>
            </a:r>
            <a:endParaRPr/>
          </a:p>
        </p:txBody>
      </p:sp>
      <p:sp>
        <p:nvSpPr>
          <p:cNvPr id="102" name="Google Shape;102;g23ac7cbab9e_0_151"/>
          <p:cNvSpPr txBox="1">
            <a:spLocks noGrp="1"/>
          </p:cNvSpPr>
          <p:nvPr>
            <p:ph type="body" idx="1"/>
          </p:nvPr>
        </p:nvSpPr>
        <p:spPr>
          <a:xfrm>
            <a:off x="415600" y="1934250"/>
            <a:ext cx="4847100" cy="2989500"/>
          </a:xfrm>
          <a:prstGeom prst="rect">
            <a:avLst/>
          </a:prstGeom>
        </p:spPr>
        <p:txBody>
          <a:bodyPr spcFirstLastPara="1" wrap="square" lIns="91425" tIns="45700" rIns="91425" bIns="45700" anchor="t" anchorCtr="0">
            <a:noAutofit/>
          </a:bodyPr>
          <a:lstStyle/>
          <a:p>
            <a:pPr marL="457200" lvl="0" indent="-406400" algn="l" rtl="0">
              <a:lnSpc>
                <a:spcPct val="115000"/>
              </a:lnSpc>
              <a:spcBef>
                <a:spcPts val="1000"/>
              </a:spcBef>
              <a:spcAft>
                <a:spcPts val="0"/>
              </a:spcAft>
              <a:buClr>
                <a:srgbClr val="434343"/>
              </a:buClr>
              <a:buSzPts val="2800"/>
              <a:buChar char="•"/>
            </a:pPr>
            <a:r>
              <a:rPr lang="en-US">
                <a:solidFill>
                  <a:srgbClr val="434343"/>
                </a:solidFill>
              </a:rPr>
              <a:t>Obtained from ITS</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Communicates between</a:t>
            </a:r>
            <a:br>
              <a:rPr lang="en-US">
                <a:solidFill>
                  <a:srgbClr val="434343"/>
                </a:solidFill>
              </a:rPr>
            </a:br>
            <a:r>
              <a:rPr lang="en-US">
                <a:solidFill>
                  <a:srgbClr val="434343"/>
                </a:solidFill>
              </a:rPr>
              <a:t>cameras and database</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Performs image processing</a:t>
            </a:r>
            <a:endParaRPr>
              <a:solidFill>
                <a:srgbClr val="434343"/>
              </a:solidFill>
            </a:endParaRPr>
          </a:p>
          <a:p>
            <a:pPr marL="914400" lvl="1" indent="-381000" algn="l" rtl="0">
              <a:lnSpc>
                <a:spcPct val="115000"/>
              </a:lnSpc>
              <a:spcBef>
                <a:spcPts val="0"/>
              </a:spcBef>
              <a:spcAft>
                <a:spcPts val="0"/>
              </a:spcAft>
              <a:buClr>
                <a:srgbClr val="434343"/>
              </a:buClr>
              <a:buSzPts val="2400"/>
              <a:buChar char="•"/>
            </a:pPr>
            <a:r>
              <a:rPr lang="en-US">
                <a:solidFill>
                  <a:srgbClr val="434343"/>
                </a:solidFill>
              </a:rPr>
              <a:t>YOLOv3 algorithm</a:t>
            </a:r>
            <a:endParaRPr>
              <a:solidFill>
                <a:srgbClr val="434343"/>
              </a:solidFill>
            </a:endParaRPr>
          </a:p>
          <a:p>
            <a:pPr marL="914400" lvl="1" indent="-381000" algn="l" rtl="0">
              <a:lnSpc>
                <a:spcPct val="115000"/>
              </a:lnSpc>
              <a:spcBef>
                <a:spcPts val="0"/>
              </a:spcBef>
              <a:spcAft>
                <a:spcPts val="0"/>
              </a:spcAft>
              <a:buClr>
                <a:srgbClr val="434343"/>
              </a:buClr>
              <a:buSzPts val="2400"/>
              <a:buChar char="•"/>
            </a:pPr>
            <a:r>
              <a:rPr lang="en-US">
                <a:solidFill>
                  <a:srgbClr val="434343"/>
                </a:solidFill>
              </a:rPr>
              <a:t>Interfaced with OpenCV</a:t>
            </a:r>
            <a:endParaRPr>
              <a:solidFill>
                <a:srgbClr val="434343"/>
              </a:solidFill>
            </a:endParaRPr>
          </a:p>
        </p:txBody>
      </p:sp>
      <p:pic>
        <p:nvPicPr>
          <p:cNvPr id="103" name="Google Shape;103;g23ac7cbab9e_0_151"/>
          <p:cNvPicPr preferRelativeResize="0"/>
          <p:nvPr/>
        </p:nvPicPr>
        <p:blipFill>
          <a:blip r:embed="rId3">
            <a:alphaModFix/>
          </a:blip>
          <a:stretch>
            <a:fillRect/>
          </a:stretch>
        </p:blipFill>
        <p:spPr>
          <a:xfrm>
            <a:off x="5262700" y="1531800"/>
            <a:ext cx="6745574" cy="37944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TotalTime>
  <Words>1337</Words>
  <Application>Microsoft Macintosh PowerPoint</Application>
  <PresentationFormat>Widescreen</PresentationFormat>
  <Paragraphs>135</Paragraphs>
  <Slides>15</Slides>
  <Notes>15</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Roboto</vt:lpstr>
      <vt:lpstr>Times New Roman</vt:lpstr>
      <vt:lpstr>PT Sans</vt:lpstr>
      <vt:lpstr>Calibri</vt:lpstr>
      <vt:lpstr>Source Sans Pro</vt:lpstr>
      <vt:lpstr>Office Theme</vt:lpstr>
      <vt:lpstr>Parking Lot Monitoring System</vt:lpstr>
      <vt:lpstr>Tennessee Tech’s “Parking Problem”</vt:lpstr>
      <vt:lpstr>Vision for System in Bell Hall Lot</vt:lpstr>
      <vt:lpstr>Stakeholder Input and Constraints</vt:lpstr>
      <vt:lpstr>Cameras</vt:lpstr>
      <vt:lpstr>Sign</vt:lpstr>
      <vt:lpstr>Sign Schematic</vt:lpstr>
      <vt:lpstr>Mobile Application</vt:lpstr>
      <vt:lpstr>Server</vt:lpstr>
      <vt:lpstr>Static Tracking Model Demonstration</vt:lpstr>
      <vt:lpstr>Dynamic Tracking Model Demonstration</vt:lpstr>
      <vt:lpstr>Static Tracking Model Results</vt:lpstr>
      <vt:lpstr>Dynamic Tracking Model Results</vt:lpstr>
      <vt:lpstr>Bill of Materials</vt:lpstr>
      <vt:lpstr>Future Work: Implement System Outdoors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Parking Lot Monitoring System</dc:title>
  <dc:creator>Nucum, Kester (knucum42)</dc:creator>
  <cp:lastModifiedBy>Nucum, Kester (knucum42)</cp:lastModifiedBy>
  <cp:revision>3</cp:revision>
  <dcterms:created xsi:type="dcterms:W3CDTF">2023-04-26T21:21:14Z</dcterms:created>
  <dcterms:modified xsi:type="dcterms:W3CDTF">2023-04-27T15:02:48Z</dcterms:modified>
</cp:coreProperties>
</file>